
<file path=[Content_Types].xml><?xml version="1.0" encoding="utf-8"?>
<Types xmlns="http://schemas.openxmlformats.org/package/2006/content-types">
  <Default Extension="jpeg" ContentType="image/jpeg"/>
  <Default Extension="mov" ContentType="video/quicktime"/>
  <Default Extension="mp4" ContentType="video/mp4"/>
  <Default Extension="mpg" ContentType="vide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14"/>
  </p:notesMasterIdLst>
  <p:handoutMasterIdLst>
    <p:handoutMasterId r:id="rId15"/>
  </p:handoutMasterIdLst>
  <p:sldIdLst>
    <p:sldId id="256" r:id="rId2"/>
    <p:sldId id="262" r:id="rId3"/>
    <p:sldId id="283" r:id="rId4"/>
    <p:sldId id="286" r:id="rId5"/>
    <p:sldId id="287" r:id="rId6"/>
    <p:sldId id="307" r:id="rId7"/>
    <p:sldId id="299" r:id="rId8"/>
    <p:sldId id="288" r:id="rId9"/>
    <p:sldId id="289" r:id="rId10"/>
    <p:sldId id="270" r:id="rId11"/>
    <p:sldId id="278" r:id="rId12"/>
    <p:sldId id="292"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46"/>
    <p:restoredTop sz="94762"/>
  </p:normalViewPr>
  <p:slideViewPr>
    <p:cSldViewPr snapToGrid="0" snapToObjects="1">
      <p:cViewPr varScale="1">
        <p:scale>
          <a:sx n="117" d="100"/>
          <a:sy n="117" d="100"/>
        </p:scale>
        <p:origin x="1856" y="16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D0C-FB5A-BF40-B0E2-B48666B4E43D}" type="datetimeFigureOut">
              <a:rPr lang="en-US" smtClean="0"/>
              <a:t>7/26/21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5C51A4-2CFD-684D-B44F-2FDBD38FF257}" type="slidenum">
              <a:rPr lang="en-US" smtClean="0"/>
              <a:t>‹#›</a:t>
            </a:fld>
            <a:endParaRPr lang="en-US"/>
          </a:p>
        </p:txBody>
      </p:sp>
    </p:spTree>
    <p:extLst>
      <p:ext uri="{BB962C8B-B14F-4D97-AF65-F5344CB8AC3E}">
        <p14:creationId xmlns:p14="http://schemas.microsoft.com/office/powerpoint/2010/main" val="902263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7/26/21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complex accident scenarios that involve cross wind, one can not a coupling of the cross wind and local damage state in an extreme scale. Fire whirls can drastically increase heat fluxes to objects due to increased mixing. Such events can raise nominal values from a typical quiescent flow (100 kw/m^2),beyond a typical cross flow heat fluxes of 250 kw/m^2 to 500 kw/m^2.</a:t>
            </a:r>
          </a:p>
          <a:p>
            <a:endParaRPr lang="en-US" dirty="0"/>
          </a:p>
          <a:p>
            <a:r>
              <a:rPr lang="en-US" dirty="0"/>
              <a:t>RANS-based approaches must model all of the turbulence – something that, in practice, is very hard. LES captures the large-scale motion and the effect of the model is smaller, however, still important to do well.</a:t>
            </a:r>
          </a:p>
          <a:p>
            <a:endParaRPr lang="en-US" dirty="0"/>
          </a:p>
          <a:p>
            <a:r>
              <a:rPr lang="en-US" dirty="0"/>
              <a:t>The quiescent image is probably a </a:t>
            </a:r>
            <a:r>
              <a:rPr lang="en-US" dirty="0" err="1"/>
              <a:t>Gritzo</a:t>
            </a:r>
            <a:r>
              <a:rPr lang="en-US" dirty="0"/>
              <a:t> experiment from SNL (5-meter JP-8)</a:t>
            </a:r>
          </a:p>
          <a:p>
            <a:endParaRPr lang="en-US" dirty="0"/>
          </a:p>
          <a:p>
            <a:r>
              <a:rPr lang="en-US" dirty="0"/>
              <a:t>The cross flow is a 10-meter JP-8 Jim </a:t>
            </a:r>
            <a:r>
              <a:rPr lang="en-US" dirty="0" err="1"/>
              <a:t>Nakos</a:t>
            </a:r>
            <a:r>
              <a:rPr lang="en-US" dirty="0"/>
              <a:t> experiment.</a:t>
            </a:r>
          </a:p>
          <a:p>
            <a:endParaRPr lang="en-US" dirty="0"/>
          </a:p>
          <a:p>
            <a:r>
              <a:rPr lang="en-US" dirty="0"/>
              <a:t>The whirl is from </a:t>
            </a:r>
            <a:r>
              <a:rPr lang="en-US" dirty="0" err="1"/>
              <a:t>Anay</a:t>
            </a:r>
            <a:endParaRPr lang="en-US" dirty="0"/>
          </a:p>
          <a:p>
            <a:endParaRPr lang="en-US" dirty="0"/>
          </a:p>
          <a:p>
            <a:r>
              <a:rPr lang="en-US" dirty="0"/>
              <a:t>Simulation sizes increase with LES due to the required mesh resolution and inherent transient nature of the simulation.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347939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complex accident scenarios that involve cross wind, one can note coupling between the vorticity from the plume and the momentum of the cross flow. </a:t>
            </a:r>
          </a:p>
          <a:p>
            <a:endParaRPr lang="en-US" dirty="0"/>
          </a:p>
          <a:p>
            <a:r>
              <a:rPr lang="en-US" dirty="0"/>
              <a:t>This coupling drives large scale downstream vortex formation (counter rotating vortex pairs) similar to what see in jet-in-</a:t>
            </a:r>
            <a:r>
              <a:rPr lang="en-US" dirty="0" err="1"/>
              <a:t>xflows</a:t>
            </a:r>
            <a:r>
              <a:rPr lang="en-US" dirty="0"/>
              <a:t>.</a:t>
            </a:r>
          </a:p>
          <a:p>
            <a:endParaRPr lang="en-US" dirty="0"/>
          </a:p>
          <a:p>
            <a:r>
              <a:rPr lang="en-US" dirty="0"/>
              <a:t>At SNL, we are driving the use of high-performance computing and LES to understand large-scale fires in cross flow.</a:t>
            </a:r>
          </a:p>
          <a:p>
            <a:endParaRPr lang="en-US" dirty="0"/>
          </a:p>
          <a:p>
            <a:r>
              <a:rPr lang="en-US" dirty="0"/>
              <a:t>The calculations are using Fuego and use a steady laminar </a:t>
            </a:r>
            <a:r>
              <a:rPr lang="en-US" dirty="0" err="1"/>
              <a:t>flamelet</a:t>
            </a:r>
            <a:r>
              <a:rPr lang="en-US" dirty="0"/>
              <a:t> model with coupling to participating media radiation. The fuel is Methane. Although no soot is transported (a developing IC capability), we have gas phase coupling between thermal radiation and gas-phase energy transport (through CO2 and H20).</a:t>
            </a:r>
          </a:p>
          <a:p>
            <a:endParaRPr lang="en-US" dirty="0"/>
          </a:p>
          <a:p>
            <a:r>
              <a:rPr lang="en-US" dirty="0"/>
              <a:t>End simulations are expected to be in the half-billion element count. This is required to capture the Rayleigh-Taylor (bubble-spike, heavy fluid over light fluid) instability.</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38663563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0"/>
            <a:ext cx="5674179" cy="542787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7/26/21</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userDrawn="1">
          <p15:clr>
            <a:srgbClr val="FBAE40"/>
          </p15:clr>
        </p15:guide>
        <p15:guide id="4" pos="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7/26/21</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4957019"/>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7/26/21</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98015" cy="4957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7/26/21</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615987" y="1441700"/>
            <a:ext cx="75438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4" name="Rectangle 13"/>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00D275FE-4322-F945-984E-F69B89073389}" type="datetime1">
              <a:rPr lang="en-US" smtClean="0"/>
              <a:t>7/26/21</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9" name="Rectangle 18"/>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7/26/21</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Rectangle 8"/>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Rectangle 15"/>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 y="-4208"/>
            <a:ext cx="5674179" cy="343320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7/26/21</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p15:clr>
            <a:srgbClr val="FBAE40"/>
          </p15:clr>
        </p15:guide>
        <p15:guide id="4" pos="37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7/26/21</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47000"/>
            <a:extLst>
              <a:ext uri="{28A0092B-C50C-407E-A947-70E740481C1C}">
                <a14:useLocalDpi xmlns:a14="http://schemas.microsoft.com/office/drawing/2010/main"/>
              </a:ext>
            </a:extLst>
          </a:blip>
          <a:srcRect/>
          <a:stretch/>
        </p:blipFill>
        <p:spPr>
          <a:xfrm>
            <a:off x="0" y="-4209"/>
            <a:ext cx="9144000" cy="5345279"/>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7/26/21</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BE40A0-BA3A-E44B-A6F9-7A1F916D77D1}" type="datetime1">
              <a:rPr lang="en-US" smtClean="0"/>
              <a:t>7/26/21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7/26/21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7/26/21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7/26/21</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A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7/26/21</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167891"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582051" y="215415"/>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82051" y="1429236"/>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pPr/>
              <a:t>7/26/21</a:t>
            </a:fld>
            <a:endParaRPr lang="en-US" dirty="0"/>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48714" y="437293"/>
            <a:ext cx="438070"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pic>
        <p:nvPicPr>
          <p:cNvPr id="13" name="Picture 12"/>
          <p:cNvPicPr>
            <a:picLocks/>
          </p:cNvPicPr>
          <p:nvPr/>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pic>
        <p:nvPicPr>
          <p:cNvPr id="16" name="Picture 15"/>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extLst>
      <p:ext uri="{BB962C8B-B14F-4D97-AF65-F5344CB8AC3E}">
        <p14:creationId xmlns:p14="http://schemas.microsoft.com/office/powerpoint/2010/main" val="464738681"/>
      </p:ext>
    </p:extLst>
  </p:cSld>
  <p:clrMap bg1="lt1" tx1="dk1" bg2="lt2" tx2="dk2" accent1="accent1" accent2="accent2" accent3="accent3" accent4="accent4" accent5="accent5" accent6="accent6" hlink="hlink" folHlink="folHlink"/>
  <p:sldLayoutIdLst>
    <p:sldLayoutId id="2147483682" r:id="rId1"/>
    <p:sldLayoutId id="2147483692" r:id="rId2"/>
    <p:sldLayoutId id="2147483683" r:id="rId3"/>
    <p:sldLayoutId id="2147483693" r:id="rId4"/>
    <p:sldLayoutId id="2147483684" r:id="rId5"/>
    <p:sldLayoutId id="2147483685" r:id="rId6"/>
    <p:sldLayoutId id="2147483686" r:id="rId7"/>
    <p:sldLayoutId id="2147483687" r:id="rId8"/>
    <p:sldLayoutId id="2147483694" r:id="rId9"/>
    <p:sldLayoutId id="2147483688" r:id="rId10"/>
    <p:sldLayoutId id="2147483695" r:id="rId11"/>
    <p:sldLayoutId id="2147483689" r:id="rId12"/>
    <p:sldLayoutId id="2147483690" r:id="rId13"/>
    <p:sldLayoutId id="21474836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20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1.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2.mov"/><Relationship Id="rId7" Type="http://schemas.openxmlformats.org/officeDocument/2006/relationships/image" Target="../media/image32.png"/><Relationship Id="rId2" Type="http://schemas.openxmlformats.org/officeDocument/2006/relationships/video" Target="../media/media1.mpg"/><Relationship Id="rId1" Type="http://schemas.microsoft.com/office/2007/relationships/media" Target="../media/media1.mpg"/><Relationship Id="rId6" Type="http://schemas.openxmlformats.org/officeDocument/2006/relationships/image" Target="../media/image31.tiff"/><Relationship Id="rId5" Type="http://schemas.openxmlformats.org/officeDocument/2006/relationships/slideLayout" Target="../slideLayouts/slideLayout12.xml"/><Relationship Id="rId4" Type="http://schemas.openxmlformats.org/officeDocument/2006/relationships/video" Target="../media/media2.mov"/></Relationships>
</file>

<file path=ppt/slides/_rels/slide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12.xml"/><Relationship Id="rId7" Type="http://schemas.openxmlformats.org/officeDocument/2006/relationships/image" Target="../media/image25.png"/><Relationship Id="rId2" Type="http://schemas.openxmlformats.org/officeDocument/2006/relationships/video" Target="../media/media1.mpg"/><Relationship Id="rId1" Type="http://schemas.microsoft.com/office/2007/relationships/media" Target="../media/media1.mpg"/><Relationship Id="rId6" Type="http://schemas.openxmlformats.org/officeDocument/2006/relationships/image" Target="../media/image34.tiff"/><Relationship Id="rId5" Type="http://schemas.openxmlformats.org/officeDocument/2006/relationships/image" Target="../media/image32.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video" Target="../media/media6.mpg"/><Relationship Id="rId13" Type="http://schemas.openxmlformats.org/officeDocument/2006/relationships/image" Target="../media/image43.png"/><Relationship Id="rId3" Type="http://schemas.microsoft.com/office/2007/relationships/media" Target="../media/media4.mpg"/><Relationship Id="rId7" Type="http://schemas.microsoft.com/office/2007/relationships/media" Target="../media/media6.mpg"/><Relationship Id="rId12" Type="http://schemas.openxmlformats.org/officeDocument/2006/relationships/image" Target="../media/image42.png"/><Relationship Id="rId2" Type="http://schemas.openxmlformats.org/officeDocument/2006/relationships/video" Target="../media/media3.mpg"/><Relationship Id="rId1" Type="http://schemas.microsoft.com/office/2007/relationships/media" Target="../media/media3.mpg"/><Relationship Id="rId6" Type="http://schemas.openxmlformats.org/officeDocument/2006/relationships/video" Target="../media/media5.mp4"/><Relationship Id="rId11" Type="http://schemas.openxmlformats.org/officeDocument/2006/relationships/image" Target="../media/image41.png"/><Relationship Id="rId5" Type="http://schemas.microsoft.com/office/2007/relationships/media" Target="../media/media5.mp4"/><Relationship Id="rId10" Type="http://schemas.openxmlformats.org/officeDocument/2006/relationships/image" Target="../media/image40.png"/><Relationship Id="rId4" Type="http://schemas.openxmlformats.org/officeDocument/2006/relationships/video" Target="../media/media4.mpg"/><Relationship Id="rId9" Type="http://schemas.openxmlformats.org/officeDocument/2006/relationships/slideLayout" Target="../slideLayouts/slideLayout12.xml"/><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a:xfrm>
            <a:off x="525309" y="5559098"/>
            <a:ext cx="5181010" cy="1131069"/>
          </a:xfrm>
        </p:spPr>
        <p:txBody>
          <a:bodyPr>
            <a:normAutofit/>
          </a:bodyPr>
          <a:lstStyle/>
          <a:p>
            <a:r>
              <a:rPr lang="en-US" dirty="0"/>
              <a:t>Stefan P. Domino </a:t>
            </a:r>
          </a:p>
          <a:p>
            <a:r>
              <a:rPr lang="en-US" dirty="0"/>
              <a:t>Computational Thermal and Fluid Mechanics</a:t>
            </a:r>
          </a:p>
          <a:p>
            <a:r>
              <a:rPr lang="en-US" dirty="0"/>
              <a:t>Sandia </a:t>
            </a:r>
            <a:r>
              <a:rPr lang="en-US"/>
              <a:t>National Laboratories </a:t>
            </a:r>
            <a:r>
              <a:rPr lang="de-DE"/>
              <a:t>SAND2018-4536 PE</a:t>
            </a:r>
            <a:endParaRPr lang="en-US" dirty="0"/>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sp>
        <p:nvSpPr>
          <p:cNvPr id="5" name="Title 13"/>
          <p:cNvSpPr txBox="1">
            <a:spLocks/>
          </p:cNvSpPr>
          <p:nvPr/>
        </p:nvSpPr>
        <p:spPr>
          <a:xfrm>
            <a:off x="515760" y="1228440"/>
            <a:ext cx="4831743" cy="1690255"/>
          </a:xfrm>
          <a:prstGeom prst="rect">
            <a:avLst/>
          </a:prstGeom>
        </p:spPr>
        <p:txBody>
          <a:bodyPr vert="horz" lIns="91440" tIns="45720" rIns="91440" bIns="45720" rtlCol="0" anchor="ctr">
            <a:normAutofit/>
          </a:bodyPr>
          <a:lstStyle>
            <a:lvl1pPr algn="l" defTabSz="685749" rtl="0" eaLnBrk="1" latinLnBrk="0" hangingPunct="1">
              <a:lnSpc>
                <a:spcPts val="2775"/>
              </a:lnSpc>
              <a:spcBef>
                <a:spcPct val="0"/>
              </a:spcBef>
              <a:buNone/>
              <a:defRPr sz="2700" b="0" i="0" kern="1200" spc="23" baseline="0">
                <a:solidFill>
                  <a:schemeClr val="bg1"/>
                </a:solidFill>
                <a:latin typeface="Gill Sans MT" charset="0"/>
                <a:ea typeface="Gill Sans MT" charset="0"/>
                <a:cs typeface="Gill Sans MT" charset="0"/>
              </a:defRPr>
            </a:lvl1pPr>
          </a:lstStyle>
          <a:p>
            <a:r>
              <a:rPr lang="en-US"/>
              <a:t>Stanford </a:t>
            </a:r>
            <a:r>
              <a:rPr lang="en-US" dirty="0"/>
              <a:t>ME469:</a:t>
            </a:r>
            <a:br>
              <a:rPr lang="en-US" dirty="0"/>
            </a:br>
            <a:r>
              <a:rPr lang="en-US" dirty="0"/>
              <a:t>SPD Computational Fluids Dynamics Research Interest</a:t>
            </a:r>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 Energy Applications Including Blade-Resolved Simulations</a:t>
            </a:r>
          </a:p>
        </p:txBody>
      </p:sp>
      <p:sp>
        <p:nvSpPr>
          <p:cNvPr id="3" name="Slide Number Placeholder 2"/>
          <p:cNvSpPr>
            <a:spLocks noGrp="1"/>
          </p:cNvSpPr>
          <p:nvPr>
            <p:ph type="sldNum" sz="quarter" idx="4"/>
          </p:nvPr>
        </p:nvSpPr>
        <p:spPr/>
        <p:txBody>
          <a:bodyPr/>
          <a:lstStyle/>
          <a:p>
            <a:fld id="{4FAB73BC-B049-4115-A692-8D63A059BFB8}" type="slidenum">
              <a:rPr lang="en-US" smtClean="0"/>
              <a:pPr/>
              <a:t>10</a:t>
            </a:fld>
            <a:endParaRPr lang="en-US" dirty="0"/>
          </a:p>
        </p:txBody>
      </p:sp>
      <p:pic>
        <p:nvPicPr>
          <p:cNvPr id="5" name="V27Qbluenew_1_29.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0237" y="1017257"/>
            <a:ext cx="4796367" cy="4572000"/>
          </a:xfrm>
          <a:prstGeom prst="rect">
            <a:avLst/>
          </a:prstGeom>
        </p:spPr>
      </p:pic>
      <p:pic>
        <p:nvPicPr>
          <p:cNvPr id="4" name="Picture 3"/>
          <p:cNvPicPr>
            <a:picLocks noChangeAspect="1"/>
          </p:cNvPicPr>
          <p:nvPr/>
        </p:nvPicPr>
        <p:blipFill>
          <a:blip r:embed="rId5"/>
          <a:stretch>
            <a:fillRect/>
          </a:stretch>
        </p:blipFill>
        <p:spPr>
          <a:xfrm>
            <a:off x="7933049" y="5650306"/>
            <a:ext cx="1024359" cy="1024359"/>
          </a:xfrm>
          <a:prstGeom prst="rect">
            <a:avLst/>
          </a:prstGeom>
        </p:spPr>
      </p:pic>
      <p:pic>
        <p:nvPicPr>
          <p:cNvPr id="8" name="Picture 7"/>
          <p:cNvPicPr>
            <a:picLocks noChangeAspect="1"/>
          </p:cNvPicPr>
          <p:nvPr/>
        </p:nvPicPr>
        <p:blipFill>
          <a:blip r:embed="rId6"/>
          <a:stretch>
            <a:fillRect/>
          </a:stretch>
        </p:blipFill>
        <p:spPr>
          <a:xfrm>
            <a:off x="268089" y="5833641"/>
            <a:ext cx="1845737" cy="841024"/>
          </a:xfrm>
          <a:prstGeom prst="rect">
            <a:avLst/>
          </a:prstGeom>
        </p:spPr>
      </p:pic>
      <p:sp>
        <p:nvSpPr>
          <p:cNvPr id="10" name="TextBox 9"/>
          <p:cNvSpPr txBox="1"/>
          <p:nvPr/>
        </p:nvSpPr>
        <p:spPr>
          <a:xfrm>
            <a:off x="2390490" y="6190642"/>
            <a:ext cx="4600618" cy="369332"/>
          </a:xfrm>
          <a:prstGeom prst="rect">
            <a:avLst/>
          </a:prstGeom>
          <a:noFill/>
        </p:spPr>
        <p:txBody>
          <a:bodyPr wrap="none" rtlCol="0">
            <a:spAutoFit/>
          </a:bodyPr>
          <a:lstStyle/>
          <a:p>
            <a:r>
              <a:rPr lang="en-US" dirty="0"/>
              <a:t>Vestas V27 225 kw wind </a:t>
            </a:r>
            <a:r>
              <a:rPr lang="en-US"/>
              <a:t>turbine simulation</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7657" y="1017256"/>
            <a:ext cx="3157595" cy="4572000"/>
          </a:xfrm>
          <a:prstGeom prst="rect">
            <a:avLst/>
          </a:prstGeom>
        </p:spPr>
      </p:pic>
    </p:spTree>
    <p:extLst>
      <p:ext uri="{BB962C8B-B14F-4D97-AF65-F5344CB8AC3E}">
        <p14:creationId xmlns:p14="http://schemas.microsoft.com/office/powerpoint/2010/main" val="166586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050" y="215415"/>
            <a:ext cx="7821169" cy="570225"/>
          </a:xfrm>
        </p:spPr>
        <p:txBody>
          <a:bodyPr/>
          <a:lstStyle/>
          <a:p>
            <a:r>
              <a:rPr lang="en-US" dirty="0"/>
              <a:t>SPD Computational Fluid Dynamics Research Interest: Conclusion</a:t>
            </a:r>
          </a:p>
        </p:txBody>
      </p:sp>
      <p:sp>
        <p:nvSpPr>
          <p:cNvPr id="3" name="Content Placeholder 2"/>
          <p:cNvSpPr>
            <a:spLocks noGrp="1"/>
          </p:cNvSpPr>
          <p:nvPr>
            <p:ph idx="1"/>
          </p:nvPr>
        </p:nvSpPr>
        <p:spPr/>
        <p:txBody>
          <a:bodyPr/>
          <a:lstStyle/>
          <a:p>
            <a:pPr>
              <a:buFont typeface="Wingdings" charset="2"/>
              <a:buChar char="§"/>
            </a:pPr>
            <a:r>
              <a:rPr lang="en-US" dirty="0"/>
              <a:t> Interest ranges from turbulent, reacting flow (fires) to wind energy applications</a:t>
            </a:r>
          </a:p>
          <a:p>
            <a:pPr>
              <a:buFont typeface="Wingdings" charset="2"/>
              <a:buChar char="§"/>
            </a:pPr>
            <a:r>
              <a:rPr lang="en-US" dirty="0"/>
              <a:t> Multi-physics coupling allows for very complex fluid flow simulation and predictions</a:t>
            </a:r>
          </a:p>
          <a:p>
            <a:pPr>
              <a:buFont typeface="Wingdings" charset="2"/>
              <a:buChar char="§"/>
            </a:pPr>
            <a:r>
              <a:rPr lang="en-US" dirty="0"/>
              <a:t> Most engineering and “real-world” flows include a wide range of time and length scales</a:t>
            </a:r>
          </a:p>
          <a:p>
            <a:pPr>
              <a:buFont typeface="Wingdings" charset="2"/>
              <a:buChar char="§"/>
            </a:pPr>
            <a:r>
              <a:rPr lang="en-US" dirty="0"/>
              <a:t> HPC enables science and the pursuit of physics modeling </a:t>
            </a:r>
            <a:r>
              <a:rPr lang="en-US"/>
              <a:t>and insight</a:t>
            </a:r>
            <a:endParaRPr lang="en-US" dirty="0"/>
          </a:p>
          <a:p>
            <a:pPr>
              <a:buFont typeface="Wingdings" charset="2"/>
              <a:buChar char="§"/>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95380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050" y="215415"/>
            <a:ext cx="7821169" cy="570225"/>
          </a:xfrm>
        </p:spPr>
        <p:txBody>
          <a:bodyPr/>
          <a:lstStyle/>
          <a:p>
            <a:r>
              <a:rPr lang="en-US" dirty="0"/>
              <a:t>Guest Lecture Overview</a:t>
            </a:r>
          </a:p>
        </p:txBody>
      </p:sp>
      <p:sp>
        <p:nvSpPr>
          <p:cNvPr id="3" name="Content Placeholder 2"/>
          <p:cNvSpPr>
            <a:spLocks noGrp="1"/>
          </p:cNvSpPr>
          <p:nvPr>
            <p:ph idx="1"/>
          </p:nvPr>
        </p:nvSpPr>
        <p:spPr/>
        <p:txBody>
          <a:bodyPr/>
          <a:lstStyle/>
          <a:p>
            <a:pPr>
              <a:buFont typeface="Wingdings" charset="2"/>
              <a:buChar char="§"/>
            </a:pPr>
            <a:r>
              <a:rPr lang="en-US" dirty="0"/>
              <a:t> SPD Computational Fluid Dynamics Research Interest</a:t>
            </a:r>
          </a:p>
          <a:p>
            <a:pPr>
              <a:buFont typeface="Wingdings" charset="2"/>
              <a:buChar char="§"/>
            </a:pPr>
            <a:r>
              <a:rPr lang="en-US" dirty="0"/>
              <a:t> Introduction to the low-Mach Number Approximation</a:t>
            </a:r>
          </a:p>
          <a:p>
            <a:pPr>
              <a:buFont typeface="Wingdings" charset="2"/>
              <a:buChar char="§"/>
            </a:pPr>
            <a:r>
              <a:rPr lang="en-US" dirty="0"/>
              <a:t> Common low-Mach Discretization Approaches</a:t>
            </a:r>
          </a:p>
          <a:p>
            <a:pPr>
              <a:buFont typeface="Wingdings" charset="2"/>
              <a:buChar char="§"/>
            </a:pPr>
            <a:r>
              <a:rPr lang="en-US" dirty="0"/>
              <a:t> Splitting and Stabilization Errors</a:t>
            </a:r>
          </a:p>
          <a:p>
            <a:pPr>
              <a:buFont typeface="Wingdings" charset="2"/>
              <a:buChar char="§"/>
            </a:pPr>
            <a:r>
              <a:rPr lang="en-US" dirty="0"/>
              <a:t> Advection Operators</a:t>
            </a:r>
          </a:p>
          <a:p>
            <a:pPr>
              <a:buFont typeface="Wingdings" charset="2"/>
              <a:buChar char="§"/>
            </a:pPr>
            <a:r>
              <a:rPr lang="en-US" dirty="0"/>
              <a:t> A Validation Methodology: Code and Solution Verification</a:t>
            </a:r>
          </a:p>
          <a:p>
            <a:pPr>
              <a:buFont typeface="Wingdings" charset="2"/>
              <a:buChar char="§"/>
            </a:pPr>
            <a:r>
              <a:rPr lang="en-US" dirty="0"/>
              <a:t> High Performance Computing for CFD</a:t>
            </a:r>
          </a:p>
          <a:p>
            <a:pPr>
              <a:buFont typeface="Wingdings" charset="2"/>
              <a:buChar char="§"/>
            </a:pPr>
            <a:r>
              <a:rPr lang="en-US" dirty="0"/>
              <a:t> Multiphysics Coupling</a:t>
            </a:r>
          </a:p>
          <a:p>
            <a:pPr>
              <a:buFont typeface="Wingdings" charset="2"/>
              <a:buChar char="§"/>
            </a:pPr>
            <a:r>
              <a:rPr lang="en-US" dirty="0"/>
              <a:t> </a:t>
            </a:r>
            <a:r>
              <a:rPr lang="en-US" dirty="0" err="1"/>
              <a:t>Nalu</a:t>
            </a:r>
            <a:r>
              <a:rPr lang="en-US" dirty="0"/>
              <a:t> Overview</a:t>
            </a:r>
          </a:p>
        </p:txBody>
      </p:sp>
      <p:sp>
        <p:nvSpPr>
          <p:cNvPr id="4" name="Slide Number Placeholder 3"/>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22495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SPD Computational Fluid Dynamics Research Interest: Outline</a:t>
            </a:r>
          </a:p>
        </p:txBody>
      </p:sp>
      <p:sp>
        <p:nvSpPr>
          <p:cNvPr id="3" name="Content Placeholder 2"/>
          <p:cNvSpPr>
            <a:spLocks noGrp="1"/>
          </p:cNvSpPr>
          <p:nvPr>
            <p:ph idx="1"/>
          </p:nvPr>
        </p:nvSpPr>
        <p:spPr/>
        <p:txBody>
          <a:bodyPr/>
          <a:lstStyle/>
          <a:p>
            <a:pPr>
              <a:buFont typeface="Wingdings" charset="2"/>
              <a:buChar char="§"/>
            </a:pPr>
            <a:r>
              <a:rPr lang="en-US" dirty="0"/>
              <a:t> Overview of Fluid Applications of Interest to SPD at Sandia National Labs</a:t>
            </a:r>
          </a:p>
          <a:p>
            <a:pPr>
              <a:buFont typeface="Wingdings" charset="2"/>
              <a:buChar char="§"/>
            </a:pPr>
            <a:r>
              <a:rPr lang="en-US" dirty="0"/>
              <a:t> Evolution of how Modeling/Simulation Shaped Fire Physics</a:t>
            </a:r>
          </a:p>
          <a:p>
            <a:pPr>
              <a:buFont typeface="Wingdings" charset="2"/>
              <a:buChar char="§"/>
            </a:pPr>
            <a:r>
              <a:rPr lang="en-US" dirty="0"/>
              <a:t> Multi-physics Coupling Examples</a:t>
            </a:r>
          </a:p>
          <a:p>
            <a:pPr>
              <a:buFont typeface="Wingdings" charset="2"/>
              <a:buChar char="§"/>
            </a:pPr>
            <a:r>
              <a:rPr lang="en-US" dirty="0"/>
              <a:t> Wind Applications and Other non-Reacting Examples</a:t>
            </a:r>
          </a:p>
          <a:p>
            <a:pPr>
              <a:buFont typeface="Wingdings" charset="2"/>
              <a:buChar char="§"/>
            </a:pPr>
            <a:r>
              <a:rPr lang="en-US" dirty="0"/>
              <a:t> Computational Scales of Interest</a:t>
            </a:r>
          </a:p>
          <a:p>
            <a:pPr>
              <a:buFont typeface="Wingdings" charset="2"/>
              <a:buChar char="§"/>
            </a:pPr>
            <a:r>
              <a:rPr lang="en-US" dirty="0"/>
              <a:t> Conclusions</a:t>
            </a:r>
          </a:p>
          <a:p>
            <a:pPr>
              <a:buFont typeface="Wingdings" charset="2"/>
              <a:buChar char="§"/>
            </a:pPr>
            <a:r>
              <a:rPr lang="en-US" dirty="0"/>
              <a:t> Lecture Overview</a:t>
            </a:r>
          </a:p>
          <a:p>
            <a:pPr>
              <a:buFont typeface="Wingdings" charset="2"/>
              <a:buChar char="§"/>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75046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the Abnormal/Thermal Environment</a:t>
            </a:r>
          </a:p>
        </p:txBody>
      </p:sp>
      <p:sp>
        <p:nvSpPr>
          <p:cNvPr id="3" name="Slide Number Placeholder 2"/>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p:cNvSpPr>
            <a:spLocks noGrp="1"/>
          </p:cNvSpPr>
          <p:nvPr>
            <p:ph type="body" sz="quarter" idx="10"/>
          </p:nvPr>
        </p:nvSpPr>
        <p:spPr/>
        <p:txBody>
          <a:bodyPr/>
          <a:lstStyle/>
          <a:p>
            <a:pPr>
              <a:buFont typeface="Arial" charset="0"/>
              <a:buChar char="•"/>
            </a:pPr>
            <a:r>
              <a:rPr lang="en-US" dirty="0"/>
              <a:t> Characterized by a highly </a:t>
            </a:r>
            <a:r>
              <a:rPr lang="en-US" dirty="0" err="1"/>
              <a:t>sooting</a:t>
            </a:r>
            <a:r>
              <a:rPr lang="en-US" dirty="0"/>
              <a:t>, turbulent, reacting flow with Participating Media Radiation (PMR) and Conjugate Heat Transfer (CHT) </a:t>
            </a:r>
            <a:r>
              <a:rPr lang="en-US" dirty="0" err="1"/>
              <a:t>mutiphysics</a:t>
            </a:r>
            <a:r>
              <a:rPr lang="en-US" dirty="0"/>
              <a:t> coupling</a:t>
            </a:r>
          </a:p>
        </p:txBody>
      </p:sp>
      <p:sp>
        <p:nvSpPr>
          <p:cNvPr id="9" name="TextBox 8"/>
          <p:cNvSpPr txBox="1"/>
          <p:nvPr/>
        </p:nvSpPr>
        <p:spPr>
          <a:xfrm>
            <a:off x="164881" y="4973243"/>
            <a:ext cx="4902754" cy="461665"/>
          </a:xfrm>
          <a:prstGeom prst="rect">
            <a:avLst/>
          </a:prstGeom>
          <a:noFill/>
        </p:spPr>
        <p:txBody>
          <a:bodyPr wrap="none" rtlCol="0">
            <a:spAutoFit/>
          </a:bodyPr>
          <a:lstStyle/>
          <a:p>
            <a:r>
              <a:rPr lang="en-US" sz="2400" dirty="0">
                <a:latin typeface="Lucida Sans Unicode"/>
                <a:cs typeface="Lucida Sans Unicode"/>
              </a:rPr>
              <a:t>Time-averaged (inset transient)</a:t>
            </a:r>
          </a:p>
        </p:txBody>
      </p:sp>
      <p:grpSp>
        <p:nvGrpSpPr>
          <p:cNvPr id="10" name="Group 9"/>
          <p:cNvGrpSpPr/>
          <p:nvPr/>
        </p:nvGrpSpPr>
        <p:grpSpPr>
          <a:xfrm>
            <a:off x="949124" y="2128771"/>
            <a:ext cx="3543367" cy="2815383"/>
            <a:chOff x="164881" y="1421733"/>
            <a:chExt cx="4256087" cy="3409950"/>
          </a:xfrm>
        </p:grpSpPr>
        <p:pic>
          <p:nvPicPr>
            <p:cNvPr id="11" name="Picture 7" descr="china_lake_2"/>
            <p:cNvPicPr>
              <a:picLocks noChangeAspect="1" noChangeArrowheads="1"/>
            </p:cNvPicPr>
            <p:nvPr/>
          </p:nvPicPr>
          <p:blipFill>
            <a:blip r:embed="rId2">
              <a:extLst>
                <a:ext uri="{28A0092B-C50C-407E-A947-70E740481C1C}">
                  <a14:useLocalDpi xmlns:a14="http://schemas.microsoft.com/office/drawing/2010/main" val="0"/>
                </a:ext>
              </a:extLst>
            </a:blip>
            <a:srcRect l="15625" r="15625" b="3641"/>
            <a:stretch>
              <a:fillRect/>
            </a:stretch>
          </p:blipFill>
          <p:spPr bwMode="auto">
            <a:xfrm>
              <a:off x="164881" y="1421733"/>
              <a:ext cx="4256087" cy="340995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9" descr="china_lake_1_low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156" y="1424908"/>
              <a:ext cx="1165225" cy="172402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3" name="Picture 4" descr="FLAME"/>
          <p:cNvPicPr>
            <a:picLocks noChangeAspect="1" noChangeArrowheads="1"/>
          </p:cNvPicPr>
          <p:nvPr/>
        </p:nvPicPr>
        <p:blipFill>
          <a:blip r:embed="rId4"/>
          <a:srcRect/>
          <a:stretch>
            <a:fillRect/>
          </a:stretch>
        </p:blipFill>
        <p:spPr bwMode="auto">
          <a:xfrm>
            <a:off x="5340742" y="2121934"/>
            <a:ext cx="2835567" cy="2835567"/>
          </a:xfrm>
          <a:prstGeom prst="rect">
            <a:avLst/>
          </a:prstGeom>
          <a:noFill/>
          <a:ln w="9525">
            <a:noFill/>
            <a:miter lim="800000"/>
            <a:headEnd/>
            <a:tailEnd/>
          </a:ln>
        </p:spPr>
      </p:pic>
      <p:sp>
        <p:nvSpPr>
          <p:cNvPr id="14" name="TextBox 13"/>
          <p:cNvSpPr txBox="1"/>
          <p:nvPr/>
        </p:nvSpPr>
        <p:spPr>
          <a:xfrm>
            <a:off x="5340743" y="4973243"/>
            <a:ext cx="3130785" cy="461665"/>
          </a:xfrm>
          <a:prstGeom prst="rect">
            <a:avLst/>
          </a:prstGeom>
          <a:noFill/>
        </p:spPr>
        <p:txBody>
          <a:bodyPr wrap="none" rtlCol="0">
            <a:spAutoFit/>
          </a:bodyPr>
          <a:lstStyle/>
          <a:p>
            <a:r>
              <a:rPr lang="en-US" sz="2400" dirty="0" err="1">
                <a:latin typeface="Lucida Sans Unicode"/>
                <a:cs typeface="Lucida Sans Unicode"/>
              </a:rPr>
              <a:t>Vorticity</a:t>
            </a:r>
            <a:r>
              <a:rPr lang="en-US" sz="2400" dirty="0">
                <a:latin typeface="Lucida Sans Unicode"/>
                <a:cs typeface="Lucida Sans Unicode"/>
              </a:rPr>
              <a:t> generation</a:t>
            </a:r>
          </a:p>
        </p:txBody>
      </p:sp>
      <p:pic>
        <p:nvPicPr>
          <p:cNvPr id="15" name="Picture 14"/>
          <p:cNvPicPr>
            <a:picLocks noChangeAspect="1"/>
          </p:cNvPicPr>
          <p:nvPr/>
        </p:nvPicPr>
        <p:blipFill>
          <a:blip r:embed="rId5"/>
          <a:stretch>
            <a:fillRect/>
          </a:stretch>
        </p:blipFill>
        <p:spPr>
          <a:xfrm>
            <a:off x="7332227" y="1980197"/>
            <a:ext cx="1611803" cy="924100"/>
          </a:xfrm>
          <a:prstGeom prst="rect">
            <a:avLst/>
          </a:prstGeom>
        </p:spPr>
      </p:pic>
      <p:grpSp>
        <p:nvGrpSpPr>
          <p:cNvPr id="16" name="Group 5"/>
          <p:cNvGrpSpPr>
            <a:grpSpLocks noChangeAspect="1"/>
          </p:cNvGrpSpPr>
          <p:nvPr/>
        </p:nvGrpSpPr>
        <p:grpSpPr bwMode="auto">
          <a:xfrm>
            <a:off x="1556331" y="5504357"/>
            <a:ext cx="5602165" cy="1097280"/>
            <a:chOff x="1127" y="3868"/>
            <a:chExt cx="2589" cy="503"/>
          </a:xfrm>
        </p:grpSpPr>
        <p:pic>
          <p:nvPicPr>
            <p:cNvPr id="17" name="Picture 6" descr="heliumPlumeDynamics1_3"/>
            <p:cNvPicPr>
              <a:picLocks noChangeAspect="1" noChangeArrowheads="1"/>
            </p:cNvPicPr>
            <p:nvPr/>
          </p:nvPicPr>
          <p:blipFill>
            <a:blip r:embed="rId6"/>
            <a:srcRect/>
            <a:stretch>
              <a:fillRect/>
            </a:stretch>
          </p:blipFill>
          <p:spPr bwMode="auto">
            <a:xfrm>
              <a:off x="1127" y="3868"/>
              <a:ext cx="1118" cy="503"/>
            </a:xfrm>
            <a:prstGeom prst="rect">
              <a:avLst/>
            </a:prstGeom>
            <a:noFill/>
            <a:ln w="9525">
              <a:noFill/>
              <a:miter lim="800000"/>
              <a:headEnd/>
              <a:tailEnd/>
            </a:ln>
          </p:spPr>
        </p:pic>
        <p:pic>
          <p:nvPicPr>
            <p:cNvPr id="18" name="Picture 7" descr="heliumPlumeDynamics_4_7"/>
            <p:cNvPicPr>
              <a:picLocks noChangeAspect="1" noChangeArrowheads="1"/>
            </p:cNvPicPr>
            <p:nvPr/>
          </p:nvPicPr>
          <p:blipFill>
            <a:blip r:embed="rId7"/>
            <a:srcRect/>
            <a:stretch>
              <a:fillRect/>
            </a:stretch>
          </p:blipFill>
          <p:spPr bwMode="auto">
            <a:xfrm>
              <a:off x="2245" y="3868"/>
              <a:ext cx="1471" cy="503"/>
            </a:xfrm>
            <a:prstGeom prst="rect">
              <a:avLst/>
            </a:prstGeom>
            <a:noFill/>
            <a:ln w="9525">
              <a:noFill/>
              <a:miter lim="800000"/>
              <a:headEnd/>
              <a:tailEnd/>
            </a:ln>
          </p:spPr>
        </p:pic>
      </p:grpSp>
    </p:spTree>
    <p:extLst>
      <p:ext uri="{BB962C8B-B14F-4D97-AF65-F5344CB8AC3E}">
        <p14:creationId xmlns:p14="http://schemas.microsoft.com/office/powerpoint/2010/main" val="16624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a Mindset</a:t>
            </a:r>
            <a:r>
              <a:rPr lang="mr-IN" dirty="0"/>
              <a:t>…</a:t>
            </a:r>
            <a:r>
              <a:rPr lang="en-US" dirty="0"/>
              <a:t>.. Cross Flow</a:t>
            </a:r>
          </a:p>
        </p:txBody>
      </p:sp>
      <p:sp>
        <p:nvSpPr>
          <p:cNvPr id="3" name="Slide Number Placeholder 2"/>
          <p:cNvSpPr>
            <a:spLocks noGrp="1"/>
          </p:cNvSpPr>
          <p:nvPr>
            <p:ph type="sldNum" sz="quarter" idx="4"/>
          </p:nvPr>
        </p:nvSpPr>
        <p:spPr/>
        <p:txBody>
          <a:bodyPr/>
          <a:lstStyle/>
          <a:p>
            <a:fld id="{4FAB73BC-B049-4115-A692-8D63A059BFB8}" type="slidenum">
              <a:rPr lang="en-US" smtClean="0"/>
              <a:pPr/>
              <a:t>4</a:t>
            </a:fld>
            <a:endParaRPr lang="en-US" dirty="0"/>
          </a:p>
        </p:txBody>
      </p:sp>
      <p:sp>
        <p:nvSpPr>
          <p:cNvPr id="7" name="TextBox 6"/>
          <p:cNvSpPr txBox="1"/>
          <p:nvPr/>
        </p:nvSpPr>
        <p:spPr>
          <a:xfrm>
            <a:off x="85153" y="4340593"/>
            <a:ext cx="5042431" cy="2308324"/>
          </a:xfrm>
          <a:prstGeom prst="rect">
            <a:avLst/>
          </a:prstGeom>
          <a:noFill/>
        </p:spPr>
        <p:txBody>
          <a:bodyPr wrap="square" rtlCol="0">
            <a:spAutoFit/>
          </a:bodyPr>
          <a:lstStyle/>
          <a:p>
            <a:pPr marL="285750" indent="-285750">
              <a:buFont typeface="Arial" charset="0"/>
              <a:buChar char="•"/>
            </a:pPr>
            <a:r>
              <a:rPr lang="en-US" sz="1600" dirty="0">
                <a:latin typeface="Garamond" charset="0"/>
                <a:ea typeface="Garamond" charset="0"/>
                <a:cs typeface="Garamond" charset="0"/>
              </a:rPr>
              <a:t>Conclusion: The inclusion of a cross-flow wind profile couples vorticity of the pool and </a:t>
            </a:r>
            <a:r>
              <a:rPr lang="en-US" sz="1600" dirty="0" err="1">
                <a:latin typeface="Garamond" charset="0"/>
                <a:ea typeface="Garamond" charset="0"/>
                <a:cs typeface="Garamond" charset="0"/>
              </a:rPr>
              <a:t>streamwise</a:t>
            </a:r>
            <a:r>
              <a:rPr lang="en-US" sz="1600" dirty="0">
                <a:latin typeface="Garamond" charset="0"/>
                <a:ea typeface="Garamond" charset="0"/>
                <a:cs typeface="Garamond" charset="0"/>
              </a:rPr>
              <a:t> momentum which drives the formation of column vortices, increases the importance of mixing and, therefore, convective loads on the object become more important</a:t>
            </a:r>
          </a:p>
          <a:p>
            <a:pPr marL="285750" indent="-285750">
              <a:buFont typeface="Arial" charset="0"/>
              <a:buChar char="•"/>
            </a:pPr>
            <a:endParaRPr lang="en-US" sz="1600" dirty="0">
              <a:latin typeface="Garamond" charset="0"/>
              <a:ea typeface="Garamond" charset="0"/>
              <a:cs typeface="Garamond" charset="0"/>
            </a:endParaRPr>
          </a:p>
          <a:p>
            <a:pPr marL="285750" indent="-285750">
              <a:buFont typeface="Arial" charset="0"/>
              <a:buChar char="•"/>
            </a:pPr>
            <a:r>
              <a:rPr lang="en-US" sz="1600" dirty="0">
                <a:latin typeface="Garamond" charset="0"/>
                <a:ea typeface="Garamond" charset="0"/>
                <a:cs typeface="Garamond" charset="0"/>
              </a:rPr>
              <a:t>Change in mindset: Invest in validation use cases to highlight the importance of fire accident scenarios in the presence of an external </a:t>
            </a:r>
            <a:r>
              <a:rPr lang="en-US" sz="1600">
                <a:latin typeface="Garamond" charset="0"/>
                <a:ea typeface="Garamond" charset="0"/>
                <a:cs typeface="Garamond" charset="0"/>
              </a:rPr>
              <a:t>momentum field</a:t>
            </a:r>
            <a:endParaRPr lang="en-US" sz="1600" dirty="0">
              <a:latin typeface="Garamond" charset="0"/>
              <a:ea typeface="Garamond" charset="0"/>
              <a:cs typeface="Garamond" charset="0"/>
            </a:endParaRPr>
          </a:p>
        </p:txBody>
      </p:sp>
      <p:pic>
        <p:nvPicPr>
          <p:cNvPr id="8" name="Picture 7"/>
          <p:cNvPicPr>
            <a:picLocks noChangeAspect="1"/>
          </p:cNvPicPr>
          <p:nvPr/>
        </p:nvPicPr>
        <p:blipFill>
          <a:blip r:embed="rId6"/>
          <a:stretch>
            <a:fillRect/>
          </a:stretch>
        </p:blipFill>
        <p:spPr>
          <a:xfrm>
            <a:off x="116114" y="1410887"/>
            <a:ext cx="4572000" cy="2418460"/>
          </a:xfrm>
          <a:prstGeom prst="rect">
            <a:avLst/>
          </a:prstGeom>
        </p:spPr>
      </p:pic>
      <p:sp>
        <p:nvSpPr>
          <p:cNvPr id="9" name="TextBox 8"/>
          <p:cNvSpPr txBox="1"/>
          <p:nvPr/>
        </p:nvSpPr>
        <p:spPr>
          <a:xfrm>
            <a:off x="116114" y="3868387"/>
            <a:ext cx="4453848" cy="307777"/>
          </a:xfrm>
          <a:prstGeom prst="rect">
            <a:avLst/>
          </a:prstGeom>
          <a:noFill/>
        </p:spPr>
        <p:txBody>
          <a:bodyPr wrap="none" rtlCol="0">
            <a:spAutoFit/>
          </a:bodyPr>
          <a:lstStyle/>
          <a:p>
            <a:r>
              <a:rPr lang="en-US" sz="1400" dirty="0">
                <a:latin typeface="Garamond" charset="0"/>
                <a:ea typeface="Garamond" charset="0"/>
                <a:cs typeface="Garamond" charset="0"/>
              </a:rPr>
              <a:t>LES of pulsed jet in cross flow; </a:t>
            </a:r>
            <a:r>
              <a:rPr lang="en-US" sz="1400" dirty="0" err="1">
                <a:latin typeface="Garamond" charset="0"/>
                <a:ea typeface="Garamond" charset="0"/>
                <a:cs typeface="Garamond" charset="0"/>
              </a:rPr>
              <a:t>Coussement</a:t>
            </a:r>
            <a:r>
              <a:rPr lang="en-US" sz="1400" dirty="0">
                <a:latin typeface="Garamond" charset="0"/>
                <a:ea typeface="Garamond" charset="0"/>
                <a:cs typeface="Garamond" charset="0"/>
              </a:rPr>
              <a:t> et al, JFM, 2012</a:t>
            </a:r>
          </a:p>
        </p:txBody>
      </p:sp>
      <p:pic>
        <p:nvPicPr>
          <p:cNvPr id="10" name="10MeterOutdoor.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56105" y="810731"/>
            <a:ext cx="3429000" cy="2571750"/>
          </a:xfrm>
          <a:prstGeom prst="rect">
            <a:avLst/>
          </a:prstGeom>
        </p:spPr>
      </p:pic>
      <p:pic>
        <p:nvPicPr>
          <p:cNvPr id="12" name="fire_06_06_23_LQ_converted.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56105" y="3400933"/>
            <a:ext cx="3429000" cy="2571750"/>
          </a:xfrm>
          <a:prstGeom prst="rect">
            <a:avLst/>
          </a:prstGeom>
        </p:spPr>
      </p:pic>
      <p:sp>
        <p:nvSpPr>
          <p:cNvPr id="13" name="TextBox 12"/>
          <p:cNvSpPr txBox="1"/>
          <p:nvPr/>
        </p:nvSpPr>
        <p:spPr>
          <a:xfrm>
            <a:off x="5173358" y="6079530"/>
            <a:ext cx="3594510" cy="646331"/>
          </a:xfrm>
          <a:prstGeom prst="rect">
            <a:avLst/>
          </a:prstGeom>
          <a:noFill/>
        </p:spPr>
        <p:txBody>
          <a:bodyPr wrap="none" rtlCol="0">
            <a:spAutoFit/>
          </a:bodyPr>
          <a:lstStyle/>
          <a:p>
            <a:pPr algn="ctr"/>
            <a:r>
              <a:rPr lang="en-US" dirty="0"/>
              <a:t>Ten meter (top) experiment and </a:t>
            </a:r>
          </a:p>
          <a:p>
            <a:pPr algn="ctr"/>
            <a:r>
              <a:rPr lang="en-US" dirty="0"/>
              <a:t>three meter (bottom) simulation</a:t>
            </a:r>
          </a:p>
        </p:txBody>
      </p:sp>
    </p:spTree>
    <p:extLst>
      <p:ext uri="{BB962C8B-B14F-4D97-AF65-F5344CB8AC3E}">
        <p14:creationId xmlns:p14="http://schemas.microsoft.com/office/powerpoint/2010/main" val="106190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66"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8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video>
              <p:cMediaNode vol="80000">
                <p:cTn id="21" fill="hold" display="0">
                  <p:stCondLst>
                    <p:cond delay="indefinite"/>
                  </p:stCondLst>
                </p:cTn>
                <p:tgtEl>
                  <p:spTgt spid="10"/>
                </p:tgtEl>
              </p:cMediaNode>
            </p:video>
            <p:video>
              <p:cMediaNode vol="80000">
                <p:cTn id="22" fill="hold" display="0">
                  <p:stCondLst>
                    <p:cond delay="indefinite"/>
                  </p:stCondLst>
                </p:cTn>
                <p:tgtEl>
                  <p:spTgt spid="1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a Mindset</a:t>
            </a:r>
            <a:r>
              <a:rPr lang="mr-IN" dirty="0"/>
              <a:t>…</a:t>
            </a:r>
            <a:r>
              <a:rPr lang="en-US" dirty="0"/>
              <a:t>.. Whirling-like Flow</a:t>
            </a:r>
          </a:p>
        </p:txBody>
      </p:sp>
      <p:sp>
        <p:nvSpPr>
          <p:cNvPr id="3" name="Slide Number Placeholder 2"/>
          <p:cNvSpPr>
            <a:spLocks noGrp="1"/>
          </p:cNvSpPr>
          <p:nvPr>
            <p:ph type="sldNum" sz="quarter" idx="4"/>
          </p:nvPr>
        </p:nvSpPr>
        <p:spPr/>
        <p:txBody>
          <a:bodyPr/>
          <a:lstStyle/>
          <a:p>
            <a:fld id="{4FAB73BC-B049-4115-A692-8D63A059BFB8}" type="slidenum">
              <a:rPr lang="en-US" smtClean="0"/>
              <a:pPr/>
              <a:t>5</a:t>
            </a:fld>
            <a:endParaRPr lang="en-US" dirty="0"/>
          </a:p>
        </p:txBody>
      </p:sp>
      <p:pic>
        <p:nvPicPr>
          <p:cNvPr id="5" name="Picture 4"/>
          <p:cNvPicPr>
            <a:picLocks noChangeAspect="1"/>
          </p:cNvPicPr>
          <p:nvPr/>
        </p:nvPicPr>
        <p:blipFill>
          <a:blip r:embed="rId2"/>
          <a:stretch>
            <a:fillRect/>
          </a:stretch>
        </p:blipFill>
        <p:spPr>
          <a:xfrm>
            <a:off x="697010" y="1134407"/>
            <a:ext cx="2234914" cy="4478769"/>
          </a:xfrm>
          <a:prstGeom prst="rect">
            <a:avLst/>
          </a:prstGeom>
        </p:spPr>
      </p:pic>
      <p:sp>
        <p:nvSpPr>
          <p:cNvPr id="6" name="TextBox 5"/>
          <p:cNvSpPr txBox="1"/>
          <p:nvPr/>
        </p:nvSpPr>
        <p:spPr>
          <a:xfrm>
            <a:off x="50065" y="5780782"/>
            <a:ext cx="8036156" cy="1077218"/>
          </a:xfrm>
          <a:prstGeom prst="rect">
            <a:avLst/>
          </a:prstGeom>
          <a:noFill/>
        </p:spPr>
        <p:txBody>
          <a:bodyPr wrap="square" rtlCol="0">
            <a:spAutoFit/>
          </a:bodyPr>
          <a:lstStyle/>
          <a:p>
            <a:r>
              <a:rPr lang="en-US" sz="1600" b="1" dirty="0">
                <a:latin typeface="Lucida Sans" charset="0"/>
                <a:ea typeface="Lucida Sans" charset="0"/>
                <a:cs typeface="Lucida Sans" charset="0"/>
              </a:rPr>
              <a:t>Fire whirls from a 3-meter diameter pool in the Fire Laboratory for Accreditation of Modeling by Experiment, or FLAME, facility at Sandia National Laboratories.</a:t>
            </a:r>
            <a:r>
              <a:rPr lang="en-US" sz="1600" dirty="0">
                <a:latin typeface="Lucida Sans" charset="0"/>
                <a:ea typeface="Lucida Sans" charset="0"/>
                <a:cs typeface="Lucida Sans" charset="0"/>
              </a:rPr>
              <a:t> (Photo by Richard Simpson; A. </a:t>
            </a:r>
            <a:r>
              <a:rPr lang="en-US" sz="1600" dirty="0" err="1">
                <a:latin typeface="Lucida Sans" charset="0"/>
                <a:ea typeface="Lucida Sans" charset="0"/>
                <a:cs typeface="Lucida Sans" charset="0"/>
              </a:rPr>
              <a:t>Hanlin</a:t>
            </a:r>
            <a:r>
              <a:rPr lang="en-US" sz="1600" dirty="0">
                <a:latin typeface="Lucida Sans" charset="0"/>
                <a:ea typeface="Lucida Sans" charset="0"/>
                <a:cs typeface="Lucida Sans" charset="0"/>
              </a:rPr>
              <a:t>, lead experimentalist)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8588" t="4820" r="7367" b="6235"/>
          <a:stretch/>
        </p:blipFill>
        <p:spPr>
          <a:xfrm>
            <a:off x="3608857" y="1792414"/>
            <a:ext cx="4956410" cy="3508235"/>
          </a:xfrm>
          <a:prstGeom prst="rect">
            <a:avLst/>
          </a:prstGeom>
        </p:spPr>
      </p:pic>
      <p:sp>
        <p:nvSpPr>
          <p:cNvPr id="8" name="TextBox 7"/>
          <p:cNvSpPr txBox="1"/>
          <p:nvPr/>
        </p:nvSpPr>
        <p:spPr>
          <a:xfrm>
            <a:off x="4230189" y="5394672"/>
            <a:ext cx="3529556" cy="369332"/>
          </a:xfrm>
          <a:prstGeom prst="rect">
            <a:avLst/>
          </a:prstGeom>
          <a:noFill/>
        </p:spPr>
        <p:txBody>
          <a:bodyPr wrap="none" rtlCol="0">
            <a:spAutoFit/>
          </a:bodyPr>
          <a:lstStyle/>
          <a:p>
            <a:r>
              <a:rPr lang="en-US" dirty="0"/>
              <a:t>Brush fire (Curtin Springs, Australia)</a:t>
            </a:r>
          </a:p>
        </p:txBody>
      </p:sp>
    </p:spTree>
    <p:extLst>
      <p:ext uri="{BB962C8B-B14F-4D97-AF65-F5344CB8AC3E}">
        <p14:creationId xmlns:p14="http://schemas.microsoft.com/office/powerpoint/2010/main" val="75859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7543800" cy="570225"/>
          </a:xfrm>
        </p:spPr>
        <p:txBody>
          <a:bodyPr/>
          <a:lstStyle/>
          <a:p>
            <a:r>
              <a:rPr lang="en-US" dirty="0"/>
              <a:t>Evolution of a Mindset: From Simple to Complex</a:t>
            </a:r>
          </a:p>
        </p:txBody>
      </p:sp>
      <p:sp>
        <p:nvSpPr>
          <p:cNvPr id="3" name="Slide Number Placeholder 2"/>
          <p:cNvSpPr>
            <a:spLocks noGrp="1"/>
          </p:cNvSpPr>
          <p:nvPr>
            <p:ph type="sldNum" sz="quarter" idx="4"/>
          </p:nvPr>
        </p:nvSpPr>
        <p:spPr/>
        <p:txBody>
          <a:bodyPr/>
          <a:lstStyle/>
          <a:p>
            <a:fld id="{4FAB73BC-B049-4115-A692-8D63A059BFB8}" type="slidenum">
              <a:rPr lang="en-US" smtClean="0"/>
              <a:pPr/>
              <a:t>6</a:t>
            </a:fld>
            <a:endParaRPr lang="en-US" dirty="0"/>
          </a:p>
        </p:txBody>
      </p:sp>
      <p:sp>
        <p:nvSpPr>
          <p:cNvPr id="8" name="Text Placeholder 3"/>
          <p:cNvSpPr>
            <a:spLocks noGrp="1"/>
          </p:cNvSpPr>
          <p:nvPr>
            <p:ph type="body" sz="quarter" idx="10"/>
          </p:nvPr>
        </p:nvSpPr>
        <p:spPr>
          <a:xfrm>
            <a:off x="615987" y="1184991"/>
            <a:ext cx="8139706" cy="5302224"/>
          </a:xfrm>
        </p:spPr>
        <p:txBody>
          <a:bodyPr/>
          <a:lstStyle/>
          <a:p>
            <a:pPr marL="236538" lvl="1" indent="-225425">
              <a:spcBef>
                <a:spcPts val="900"/>
              </a:spcBef>
              <a:spcAft>
                <a:spcPts val="150"/>
              </a:spcAft>
              <a:buSzPct val="100000"/>
              <a:buFont typeface="Arial" charset="0"/>
              <a:buChar char="•"/>
            </a:pPr>
            <a:r>
              <a:rPr lang="en-US" sz="1800" dirty="0"/>
              <a:t>Peak radiative heat fluxes to engulfed objects is a function of fuel type, pool size, obstructions/accident geometry, and presence of cross-flow</a:t>
            </a:r>
          </a:p>
          <a:p>
            <a:pPr marL="236538" lvl="1" indent="-225425">
              <a:spcBef>
                <a:spcPts val="900"/>
              </a:spcBef>
              <a:spcAft>
                <a:spcPts val="150"/>
              </a:spcAft>
              <a:buSzPct val="100000"/>
              <a:buFont typeface="Arial" charset="0"/>
              <a:buChar char="•"/>
            </a:pPr>
            <a:r>
              <a:rPr lang="en-US" sz="1800" dirty="0"/>
              <a:t>As cross-flow and geometric complexity of accident scenarios increase, SNL has found that transitioning from a Reynolds-Averaged </a:t>
            </a:r>
            <a:r>
              <a:rPr lang="en-US" sz="1800" dirty="0" err="1"/>
              <a:t>Navier</a:t>
            </a:r>
            <a:r>
              <a:rPr lang="en-US" sz="1800" dirty="0"/>
              <a:t>-Stokes (RANS) to a more predictive Large-eddy simulation (LES) approach is required </a:t>
            </a:r>
            <a:r>
              <a:rPr lang="en-US" sz="1800" dirty="0">
                <a:sym typeface="Wingdings" pitchFamily="2" charset="2"/>
              </a:rPr>
              <a:t> </a:t>
            </a:r>
            <a:r>
              <a:rPr lang="en-US" sz="1800" dirty="0"/>
              <a:t>HPC on Next-Gen platforms</a:t>
            </a:r>
          </a:p>
        </p:txBody>
      </p:sp>
      <p:sp>
        <p:nvSpPr>
          <p:cNvPr id="11" name="Rectangle 10"/>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10MeterOutdoor.mpg">
            <a:hlinkClick r:id="" action="ppaction://media"/>
            <a:extLst>
              <a:ext uri="{FF2B5EF4-FFF2-40B4-BE49-F238E27FC236}">
                <a16:creationId xmlns:a16="http://schemas.microsoft.com/office/drawing/2014/main" id="{2411EA3A-DC90-1C48-8343-45159F30F8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25783" y="3252821"/>
            <a:ext cx="3657600" cy="2743200"/>
          </a:xfrm>
          <a:prstGeom prst="rect">
            <a:avLst/>
          </a:prstGeom>
        </p:spPr>
      </p:pic>
      <p:pic>
        <p:nvPicPr>
          <p:cNvPr id="16" name="Picture 15">
            <a:extLst>
              <a:ext uri="{FF2B5EF4-FFF2-40B4-BE49-F238E27FC236}">
                <a16:creationId xmlns:a16="http://schemas.microsoft.com/office/drawing/2014/main" id="{372772B5-7B7C-4E43-8B8A-074C6C3D90D8}"/>
              </a:ext>
            </a:extLst>
          </p:cNvPr>
          <p:cNvPicPr>
            <a:picLocks noChangeAspect="1"/>
          </p:cNvPicPr>
          <p:nvPr/>
        </p:nvPicPr>
        <p:blipFill>
          <a:blip r:embed="rId6"/>
          <a:stretch>
            <a:fillRect/>
          </a:stretch>
        </p:blipFill>
        <p:spPr>
          <a:xfrm>
            <a:off x="7612171" y="3252355"/>
            <a:ext cx="1368862" cy="2743200"/>
          </a:xfrm>
          <a:prstGeom prst="rect">
            <a:avLst/>
          </a:prstGeom>
        </p:spPr>
      </p:pic>
      <p:grpSp>
        <p:nvGrpSpPr>
          <p:cNvPr id="17" name="Group 16">
            <a:extLst>
              <a:ext uri="{FF2B5EF4-FFF2-40B4-BE49-F238E27FC236}">
                <a16:creationId xmlns:a16="http://schemas.microsoft.com/office/drawing/2014/main" id="{CAD31424-84EB-7443-AE4C-4FD166952FD3}"/>
              </a:ext>
            </a:extLst>
          </p:cNvPr>
          <p:cNvGrpSpPr/>
          <p:nvPr/>
        </p:nvGrpSpPr>
        <p:grpSpPr>
          <a:xfrm>
            <a:off x="48713" y="3252355"/>
            <a:ext cx="3452521" cy="2743200"/>
            <a:chOff x="164881" y="1421733"/>
            <a:chExt cx="4146966" cy="3322523"/>
          </a:xfrm>
        </p:grpSpPr>
        <p:pic>
          <p:nvPicPr>
            <p:cNvPr id="18" name="Picture 7" descr="china_lake_2">
              <a:extLst>
                <a:ext uri="{FF2B5EF4-FFF2-40B4-BE49-F238E27FC236}">
                  <a16:creationId xmlns:a16="http://schemas.microsoft.com/office/drawing/2014/main" id="{09863DF2-4293-CB4F-9154-FA90869415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5625" r="15625" b="3641"/>
            <a:stretch>
              <a:fillRect/>
            </a:stretch>
          </p:blipFill>
          <p:spPr bwMode="auto">
            <a:xfrm>
              <a:off x="164881" y="1421733"/>
              <a:ext cx="4146966" cy="3322523"/>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9" descr="china_lake_1_lowres">
              <a:extLst>
                <a:ext uri="{FF2B5EF4-FFF2-40B4-BE49-F238E27FC236}">
                  <a16:creationId xmlns:a16="http://schemas.microsoft.com/office/drawing/2014/main" id="{78D7B7E2-2ED8-8748-8872-6CFDF02DB0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3701" y="1424908"/>
              <a:ext cx="1165225" cy="172402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8420CD8-BF76-A043-84F4-739D89A480F4}"/>
              </a:ext>
            </a:extLst>
          </p:cNvPr>
          <p:cNvSpPr txBox="1"/>
          <p:nvPr/>
        </p:nvSpPr>
        <p:spPr>
          <a:xfrm>
            <a:off x="948344" y="6150360"/>
            <a:ext cx="1742785" cy="646331"/>
          </a:xfrm>
          <a:prstGeom prst="rect">
            <a:avLst/>
          </a:prstGeom>
          <a:noFill/>
        </p:spPr>
        <p:txBody>
          <a:bodyPr wrap="none" rtlCol="0">
            <a:spAutoFit/>
          </a:bodyPr>
          <a:lstStyle/>
          <a:p>
            <a:pPr algn="ctr"/>
            <a:r>
              <a:rPr lang="en-US" dirty="0"/>
              <a:t>Quiescent; </a:t>
            </a:r>
            <a:r>
              <a:rPr lang="en-US" dirty="0" err="1"/>
              <a:t>q”</a:t>
            </a:r>
            <a:r>
              <a:rPr lang="en-US" baseline="-25000" dirty="0" err="1"/>
              <a:t>r</a:t>
            </a:r>
            <a:r>
              <a:rPr lang="en-US" dirty="0"/>
              <a:t> </a:t>
            </a:r>
          </a:p>
          <a:p>
            <a:pPr algn="ctr"/>
            <a:r>
              <a:rPr lang="en-US" dirty="0"/>
              <a:t>~ 100 kw/m</a:t>
            </a:r>
            <a:r>
              <a:rPr lang="en-US" baseline="30000" dirty="0"/>
              <a:t>2</a:t>
            </a:r>
          </a:p>
        </p:txBody>
      </p:sp>
      <p:sp>
        <p:nvSpPr>
          <p:cNvPr id="21" name="TextBox 20">
            <a:extLst>
              <a:ext uri="{FF2B5EF4-FFF2-40B4-BE49-F238E27FC236}">
                <a16:creationId xmlns:a16="http://schemas.microsoft.com/office/drawing/2014/main" id="{484F9049-B3FF-034F-847C-27BDFE8C3198}"/>
              </a:ext>
            </a:extLst>
          </p:cNvPr>
          <p:cNvSpPr txBox="1"/>
          <p:nvPr/>
        </p:nvSpPr>
        <p:spPr>
          <a:xfrm>
            <a:off x="7489329" y="6150360"/>
            <a:ext cx="1614546" cy="646331"/>
          </a:xfrm>
          <a:prstGeom prst="rect">
            <a:avLst/>
          </a:prstGeom>
          <a:noFill/>
        </p:spPr>
        <p:txBody>
          <a:bodyPr wrap="none" rtlCol="0">
            <a:spAutoFit/>
          </a:bodyPr>
          <a:lstStyle/>
          <a:p>
            <a:pPr algn="ctr"/>
            <a:r>
              <a:rPr lang="en-US" dirty="0"/>
              <a:t>Whirls </a:t>
            </a:r>
          </a:p>
          <a:p>
            <a:pPr algn="ctr"/>
            <a:r>
              <a:rPr lang="en-US" dirty="0"/>
              <a:t>&gt;&gt; 200 kw/m</a:t>
            </a:r>
            <a:r>
              <a:rPr lang="en-US" baseline="30000" dirty="0"/>
              <a:t>2</a:t>
            </a:r>
          </a:p>
        </p:txBody>
      </p:sp>
      <p:sp>
        <p:nvSpPr>
          <p:cNvPr id="7" name="Right Arrow 6">
            <a:extLst>
              <a:ext uri="{FF2B5EF4-FFF2-40B4-BE49-F238E27FC236}">
                <a16:creationId xmlns:a16="http://schemas.microsoft.com/office/drawing/2014/main" id="{E24D3056-CE34-5A44-AE6B-0E6B74E7F2BE}"/>
              </a:ext>
            </a:extLst>
          </p:cNvPr>
          <p:cNvSpPr/>
          <p:nvPr/>
        </p:nvSpPr>
        <p:spPr>
          <a:xfrm>
            <a:off x="1457064" y="2845774"/>
            <a:ext cx="6137754" cy="225469"/>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D62B0C20-CD05-F748-84F1-B7F3435FA8CC}"/>
              </a:ext>
            </a:extLst>
          </p:cNvPr>
          <p:cNvSpPr txBox="1"/>
          <p:nvPr/>
        </p:nvSpPr>
        <p:spPr>
          <a:xfrm>
            <a:off x="62740" y="2772361"/>
            <a:ext cx="1396536" cy="369332"/>
          </a:xfrm>
          <a:prstGeom prst="rect">
            <a:avLst/>
          </a:prstGeom>
          <a:noFill/>
        </p:spPr>
        <p:txBody>
          <a:bodyPr wrap="none" rtlCol="0">
            <a:spAutoFit/>
          </a:bodyPr>
          <a:lstStyle/>
          <a:p>
            <a:r>
              <a:rPr lang="en-US" dirty="0"/>
              <a:t>RANS-based</a:t>
            </a:r>
          </a:p>
        </p:txBody>
      </p:sp>
      <p:sp>
        <p:nvSpPr>
          <p:cNvPr id="23" name="TextBox 22">
            <a:extLst>
              <a:ext uri="{FF2B5EF4-FFF2-40B4-BE49-F238E27FC236}">
                <a16:creationId xmlns:a16="http://schemas.microsoft.com/office/drawing/2014/main" id="{FB999BDE-95C3-AA43-A49C-083CD70328F3}"/>
              </a:ext>
            </a:extLst>
          </p:cNvPr>
          <p:cNvSpPr txBox="1"/>
          <p:nvPr/>
        </p:nvSpPr>
        <p:spPr>
          <a:xfrm>
            <a:off x="7686936" y="2760538"/>
            <a:ext cx="1218603" cy="369332"/>
          </a:xfrm>
          <a:prstGeom prst="rect">
            <a:avLst/>
          </a:prstGeom>
          <a:noFill/>
        </p:spPr>
        <p:txBody>
          <a:bodyPr wrap="none" rtlCol="0">
            <a:spAutoFit/>
          </a:bodyPr>
          <a:lstStyle/>
          <a:p>
            <a:r>
              <a:rPr lang="en-US" dirty="0"/>
              <a:t>LES-based</a:t>
            </a:r>
          </a:p>
        </p:txBody>
      </p:sp>
      <p:sp>
        <p:nvSpPr>
          <p:cNvPr id="24" name="TextBox 23">
            <a:extLst>
              <a:ext uri="{FF2B5EF4-FFF2-40B4-BE49-F238E27FC236}">
                <a16:creationId xmlns:a16="http://schemas.microsoft.com/office/drawing/2014/main" id="{B1D5DA93-58FA-9041-AAB0-A0A8B75C8ECC}"/>
              </a:ext>
            </a:extLst>
          </p:cNvPr>
          <p:cNvSpPr txBox="1"/>
          <p:nvPr/>
        </p:nvSpPr>
        <p:spPr>
          <a:xfrm>
            <a:off x="4661550" y="6150360"/>
            <a:ext cx="1786066" cy="646331"/>
          </a:xfrm>
          <a:prstGeom prst="rect">
            <a:avLst/>
          </a:prstGeom>
          <a:noFill/>
        </p:spPr>
        <p:txBody>
          <a:bodyPr wrap="none" rtlCol="0">
            <a:spAutoFit/>
          </a:bodyPr>
          <a:lstStyle/>
          <a:p>
            <a:pPr algn="ctr"/>
            <a:r>
              <a:rPr lang="en-US" dirty="0"/>
              <a:t>Cross-flow; </a:t>
            </a:r>
            <a:r>
              <a:rPr lang="en-US" dirty="0" err="1"/>
              <a:t>q”</a:t>
            </a:r>
            <a:r>
              <a:rPr lang="en-US" baseline="-25000" dirty="0" err="1"/>
              <a:t>r</a:t>
            </a:r>
            <a:r>
              <a:rPr lang="en-US" dirty="0"/>
              <a:t> </a:t>
            </a:r>
          </a:p>
          <a:p>
            <a:pPr algn="ctr"/>
            <a:r>
              <a:rPr lang="en-US" dirty="0"/>
              <a:t>~ 200 kw/m</a:t>
            </a:r>
            <a:r>
              <a:rPr lang="en-US" baseline="30000" dirty="0"/>
              <a:t>2</a:t>
            </a:r>
          </a:p>
        </p:txBody>
      </p:sp>
      <p:sp>
        <p:nvSpPr>
          <p:cNvPr id="4" name="Rectangle 3">
            <a:extLst>
              <a:ext uri="{FF2B5EF4-FFF2-40B4-BE49-F238E27FC236}">
                <a16:creationId xmlns:a16="http://schemas.microsoft.com/office/drawing/2014/main" id="{27D92C65-E185-824C-BDE0-E32429160288}"/>
              </a:ext>
            </a:extLst>
          </p:cNvPr>
          <p:cNvSpPr/>
          <p:nvPr/>
        </p:nvSpPr>
        <p:spPr>
          <a:xfrm>
            <a:off x="6447616" y="704415"/>
            <a:ext cx="1986441" cy="369332"/>
          </a:xfrm>
          <a:prstGeom prst="rect">
            <a:avLst/>
          </a:prstGeom>
        </p:spPr>
        <p:txBody>
          <a:bodyPr wrap="none">
            <a:spAutoFit/>
          </a:bodyPr>
          <a:lstStyle/>
          <a:p>
            <a:r>
              <a:rPr lang="en-US" dirty="0"/>
              <a:t>SAND2019-7052 C</a:t>
            </a:r>
          </a:p>
        </p:txBody>
      </p:sp>
    </p:spTree>
    <p:extLst>
      <p:ext uri="{BB962C8B-B14F-4D97-AF65-F5344CB8AC3E}">
        <p14:creationId xmlns:p14="http://schemas.microsoft.com/office/powerpoint/2010/main" val="288908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6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A49F439-6F55-054D-964B-848C6950F03D}"/>
              </a:ext>
            </a:extLst>
          </p:cNvPr>
          <p:cNvPicPr>
            <a:picLocks noChangeAspect="1"/>
          </p:cNvPicPr>
          <p:nvPr/>
        </p:nvPicPr>
        <p:blipFill rotWithShape="1">
          <a:blip r:embed="rId3">
            <a:extLst>
              <a:ext uri="{28A0092B-C50C-407E-A947-70E740481C1C}">
                <a14:useLocalDpi xmlns:a14="http://schemas.microsoft.com/office/drawing/2010/main" val="0"/>
              </a:ext>
            </a:extLst>
          </a:blip>
          <a:srcRect r="9204"/>
          <a:stretch/>
        </p:blipFill>
        <p:spPr>
          <a:xfrm>
            <a:off x="5025091" y="4035220"/>
            <a:ext cx="4018816" cy="2286000"/>
          </a:xfrm>
          <a:prstGeom prst="rect">
            <a:avLst/>
          </a:prstGeom>
        </p:spPr>
      </p:pic>
      <p:pic>
        <p:nvPicPr>
          <p:cNvPr id="17" name="Picture 16">
            <a:extLst>
              <a:ext uri="{FF2B5EF4-FFF2-40B4-BE49-F238E27FC236}">
                <a16:creationId xmlns:a16="http://schemas.microsoft.com/office/drawing/2014/main" id="{258FBBC4-47CA-6F4A-8844-E8F5F71A3A93}"/>
              </a:ext>
            </a:extLst>
          </p:cNvPr>
          <p:cNvPicPr>
            <a:picLocks noChangeAspect="1"/>
          </p:cNvPicPr>
          <p:nvPr/>
        </p:nvPicPr>
        <p:blipFill rotWithShape="1">
          <a:blip r:embed="rId4">
            <a:extLst>
              <a:ext uri="{28A0092B-C50C-407E-A947-70E740481C1C}">
                <a14:useLocalDpi xmlns:a14="http://schemas.microsoft.com/office/drawing/2010/main" val="0"/>
              </a:ext>
            </a:extLst>
          </a:blip>
          <a:srcRect r="8238"/>
          <a:stretch/>
        </p:blipFill>
        <p:spPr>
          <a:xfrm>
            <a:off x="5025091" y="2928557"/>
            <a:ext cx="4061558" cy="2286000"/>
          </a:xfrm>
          <a:prstGeom prst="rect">
            <a:avLst/>
          </a:prstGeom>
        </p:spPr>
      </p:pic>
      <p:pic>
        <p:nvPicPr>
          <p:cNvPr id="16" name="Picture 15">
            <a:extLst>
              <a:ext uri="{FF2B5EF4-FFF2-40B4-BE49-F238E27FC236}">
                <a16:creationId xmlns:a16="http://schemas.microsoft.com/office/drawing/2014/main" id="{16F3AE62-FE84-7949-AA4A-B5E23B0E45B2}"/>
              </a:ext>
            </a:extLst>
          </p:cNvPr>
          <p:cNvPicPr>
            <a:picLocks noChangeAspect="1"/>
          </p:cNvPicPr>
          <p:nvPr/>
        </p:nvPicPr>
        <p:blipFill rotWithShape="1">
          <a:blip r:embed="rId5">
            <a:extLst>
              <a:ext uri="{28A0092B-C50C-407E-A947-70E740481C1C}">
                <a14:useLocalDpi xmlns:a14="http://schemas.microsoft.com/office/drawing/2010/main" val="0"/>
              </a:ext>
            </a:extLst>
          </a:blip>
          <a:srcRect r="9204"/>
          <a:stretch/>
        </p:blipFill>
        <p:spPr>
          <a:xfrm>
            <a:off x="5025091" y="1821893"/>
            <a:ext cx="4018816" cy="2286000"/>
          </a:xfrm>
          <a:prstGeom prst="rect">
            <a:avLst/>
          </a:prstGeom>
        </p:spPr>
      </p:pic>
      <p:pic>
        <p:nvPicPr>
          <p:cNvPr id="15" name="Picture 14">
            <a:extLst>
              <a:ext uri="{FF2B5EF4-FFF2-40B4-BE49-F238E27FC236}">
                <a16:creationId xmlns:a16="http://schemas.microsoft.com/office/drawing/2014/main" id="{602F2BDB-F382-DE44-8631-167B57504FE4}"/>
              </a:ext>
            </a:extLst>
          </p:cNvPr>
          <p:cNvPicPr>
            <a:picLocks noChangeAspect="1"/>
          </p:cNvPicPr>
          <p:nvPr/>
        </p:nvPicPr>
        <p:blipFill rotWithShape="1">
          <a:blip r:embed="rId6">
            <a:extLst>
              <a:ext uri="{28A0092B-C50C-407E-A947-70E740481C1C}">
                <a14:useLocalDpi xmlns:a14="http://schemas.microsoft.com/office/drawing/2010/main" val="0"/>
              </a:ext>
            </a:extLst>
          </a:blip>
          <a:srcRect r="11339"/>
          <a:stretch/>
        </p:blipFill>
        <p:spPr>
          <a:xfrm>
            <a:off x="5025091" y="715229"/>
            <a:ext cx="3924301" cy="2286000"/>
          </a:xfrm>
          <a:prstGeom prst="rect">
            <a:avLst/>
          </a:prstGeom>
        </p:spPr>
      </p:pic>
      <p:sp>
        <p:nvSpPr>
          <p:cNvPr id="2" name="Title 1"/>
          <p:cNvSpPr>
            <a:spLocks noGrp="1"/>
          </p:cNvSpPr>
          <p:nvPr>
            <p:ph type="title"/>
          </p:nvPr>
        </p:nvSpPr>
        <p:spPr/>
        <p:txBody>
          <a:bodyPr/>
          <a:lstStyle/>
          <a:p>
            <a:r>
              <a:rPr lang="en-US" dirty="0"/>
              <a:t>Core Research Objective: Understand Large-Scale Fire Dynamics</a:t>
            </a:r>
          </a:p>
        </p:txBody>
      </p:sp>
      <p:sp>
        <p:nvSpPr>
          <p:cNvPr id="3" name="Slide Number Placeholder 2"/>
          <p:cNvSpPr>
            <a:spLocks noGrp="1"/>
          </p:cNvSpPr>
          <p:nvPr>
            <p:ph type="sldNum" sz="quarter" idx="4"/>
          </p:nvPr>
        </p:nvSpPr>
        <p:spPr/>
        <p:txBody>
          <a:bodyPr/>
          <a:lstStyle/>
          <a:p>
            <a:fld id="{4FAB73BC-B049-4115-A692-8D63A059BFB8}" type="slidenum">
              <a:rPr lang="en-US" smtClean="0"/>
              <a:pPr/>
              <a:t>7</a:t>
            </a:fld>
            <a:endParaRPr lang="en-US"/>
          </a:p>
        </p:txBody>
      </p:sp>
      <p:sp>
        <p:nvSpPr>
          <p:cNvPr id="8" name="Text Placeholder 3"/>
          <p:cNvSpPr>
            <a:spLocks noGrp="1"/>
          </p:cNvSpPr>
          <p:nvPr>
            <p:ph type="body" sz="quarter" idx="10"/>
          </p:nvPr>
        </p:nvSpPr>
        <p:spPr>
          <a:xfrm>
            <a:off x="615987" y="1441700"/>
            <a:ext cx="4669035" cy="4820204"/>
          </a:xfrm>
        </p:spPr>
        <p:txBody>
          <a:bodyPr/>
          <a:lstStyle/>
          <a:p>
            <a:pPr marL="236538" lvl="1" indent="-225425">
              <a:spcBef>
                <a:spcPts val="900"/>
              </a:spcBef>
              <a:spcAft>
                <a:spcPts val="150"/>
              </a:spcAft>
              <a:buSzPct val="100000"/>
              <a:buFont typeface="Arial" charset="0"/>
              <a:buChar char="•"/>
            </a:pPr>
            <a:r>
              <a:rPr lang="en-US" sz="1800" dirty="0"/>
              <a:t>The coupling of cross-wind with a hydrocarbon fire event drives large-scale column vortex formation – very similar to classic jet-in-cross flow behavior (see below)</a:t>
            </a:r>
          </a:p>
          <a:p>
            <a:pPr marL="236538" lvl="1" indent="-225425">
              <a:spcBef>
                <a:spcPts val="900"/>
              </a:spcBef>
              <a:spcAft>
                <a:spcPts val="150"/>
              </a:spcAft>
              <a:buSzPct val="100000"/>
              <a:buFont typeface="Arial" charset="0"/>
              <a:buChar char="•"/>
            </a:pPr>
            <a:r>
              <a:rPr lang="en-US" sz="1800" dirty="0"/>
              <a:t>Increased mixing yields increased radiative heat fluxes</a:t>
            </a:r>
          </a:p>
          <a:p>
            <a:pPr marL="236538" lvl="1" indent="-225425">
              <a:spcBef>
                <a:spcPts val="900"/>
              </a:spcBef>
              <a:spcAft>
                <a:spcPts val="150"/>
              </a:spcAft>
              <a:buSzPct val="100000"/>
              <a:buFont typeface="Arial" charset="0"/>
              <a:buChar char="•"/>
            </a:pPr>
            <a:r>
              <a:rPr lang="en-US" sz="1800" dirty="0"/>
              <a:t>Although lab-scale efforts exist for quantities such as flame drag distance and tilt angles, none exist for scale of interest to SNL, e.g., 10 meters and beyond</a:t>
            </a:r>
          </a:p>
          <a:p>
            <a:pPr marL="236538" lvl="1" indent="-225425">
              <a:spcBef>
                <a:spcPts val="900"/>
              </a:spcBef>
              <a:spcAft>
                <a:spcPts val="150"/>
              </a:spcAft>
              <a:buSzPct val="100000"/>
              <a:buFont typeface="Arial" charset="0"/>
              <a:buChar char="•"/>
            </a:pPr>
            <a:r>
              <a:rPr lang="en-US" sz="1800" dirty="0"/>
              <a:t>SNL is quantifying large-scale fire physics (</a:t>
            </a:r>
            <a:r>
              <a:rPr lang="en-US" sz="1800" dirty="0">
                <a:latin typeface="Symbol" pitchFamily="2" charset="2"/>
              </a:rPr>
              <a:t>G, q</a:t>
            </a:r>
            <a:r>
              <a:rPr lang="en-US" sz="1800" dirty="0"/>
              <a:t>, </a:t>
            </a:r>
            <a:r>
              <a:rPr lang="en-US" sz="1800" dirty="0" err="1"/>
              <a:t>ect</a:t>
            </a:r>
            <a:r>
              <a:rPr lang="en-US" sz="1800" dirty="0"/>
              <a:t>.) through theory and simulation</a:t>
            </a:r>
          </a:p>
        </p:txBody>
      </p:sp>
      <p:sp>
        <p:nvSpPr>
          <p:cNvPr id="11" name="Rectangle 10"/>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10E3724-C134-FE42-940C-FCD6959FBD69}"/>
              </a:ext>
            </a:extLst>
          </p:cNvPr>
          <p:cNvPicPr>
            <a:picLocks noChangeAspect="1"/>
          </p:cNvPicPr>
          <p:nvPr/>
        </p:nvPicPr>
        <p:blipFill>
          <a:blip r:embed="rId7"/>
          <a:stretch>
            <a:fillRect/>
          </a:stretch>
        </p:blipFill>
        <p:spPr>
          <a:xfrm>
            <a:off x="1096379" y="4871842"/>
            <a:ext cx="3328470" cy="1760667"/>
          </a:xfrm>
          <a:prstGeom prst="rect">
            <a:avLst/>
          </a:prstGeom>
        </p:spPr>
      </p:pic>
      <p:sp>
        <p:nvSpPr>
          <p:cNvPr id="13" name="TextBox 12">
            <a:extLst>
              <a:ext uri="{FF2B5EF4-FFF2-40B4-BE49-F238E27FC236}">
                <a16:creationId xmlns:a16="http://schemas.microsoft.com/office/drawing/2014/main" id="{DBDCF2A5-1FE2-C043-A336-AB4A18D8E9C1}"/>
              </a:ext>
            </a:extLst>
          </p:cNvPr>
          <p:cNvSpPr txBox="1"/>
          <p:nvPr/>
        </p:nvSpPr>
        <p:spPr>
          <a:xfrm>
            <a:off x="687882" y="6589042"/>
            <a:ext cx="4453848" cy="307777"/>
          </a:xfrm>
          <a:prstGeom prst="rect">
            <a:avLst/>
          </a:prstGeom>
          <a:noFill/>
        </p:spPr>
        <p:txBody>
          <a:bodyPr wrap="none" rtlCol="0">
            <a:spAutoFit/>
          </a:bodyPr>
          <a:lstStyle/>
          <a:p>
            <a:r>
              <a:rPr lang="en-US" sz="1400" dirty="0">
                <a:latin typeface="Garamond" charset="0"/>
                <a:ea typeface="Garamond" charset="0"/>
                <a:cs typeface="Garamond" charset="0"/>
              </a:rPr>
              <a:t>LES of pulsed jet in cross flow; </a:t>
            </a:r>
            <a:r>
              <a:rPr lang="en-US" sz="1400" dirty="0" err="1">
                <a:latin typeface="Garamond" charset="0"/>
                <a:ea typeface="Garamond" charset="0"/>
                <a:cs typeface="Garamond" charset="0"/>
              </a:rPr>
              <a:t>Coussement</a:t>
            </a:r>
            <a:r>
              <a:rPr lang="en-US" sz="1400" dirty="0">
                <a:latin typeface="Garamond" charset="0"/>
                <a:ea typeface="Garamond" charset="0"/>
                <a:cs typeface="Garamond" charset="0"/>
              </a:rPr>
              <a:t> et al, JFM, 2012</a:t>
            </a:r>
          </a:p>
        </p:txBody>
      </p:sp>
      <p:pic>
        <p:nvPicPr>
          <p:cNvPr id="19" name="Picture 18">
            <a:extLst>
              <a:ext uri="{FF2B5EF4-FFF2-40B4-BE49-F238E27FC236}">
                <a16:creationId xmlns:a16="http://schemas.microsoft.com/office/drawing/2014/main" id="{1E9C21E9-DECC-8742-929C-99F89749B7C1}"/>
              </a:ext>
            </a:extLst>
          </p:cNvPr>
          <p:cNvPicPr>
            <a:picLocks noChangeAspect="1"/>
          </p:cNvPicPr>
          <p:nvPr/>
        </p:nvPicPr>
        <p:blipFill rotWithShape="1">
          <a:blip r:embed="rId3">
            <a:extLst>
              <a:ext uri="{28A0092B-C50C-407E-A947-70E740481C1C}">
                <a14:useLocalDpi xmlns:a14="http://schemas.microsoft.com/office/drawing/2010/main" val="0"/>
              </a:ext>
            </a:extLst>
          </a:blip>
          <a:srcRect l="91552" r="1351" b="63311"/>
          <a:stretch/>
        </p:blipFill>
        <p:spPr>
          <a:xfrm>
            <a:off x="8364456" y="1001669"/>
            <a:ext cx="526256" cy="1405006"/>
          </a:xfrm>
          <a:prstGeom prst="rect">
            <a:avLst/>
          </a:prstGeom>
        </p:spPr>
      </p:pic>
      <p:sp>
        <p:nvSpPr>
          <p:cNvPr id="20" name="TextBox 19">
            <a:extLst>
              <a:ext uri="{FF2B5EF4-FFF2-40B4-BE49-F238E27FC236}">
                <a16:creationId xmlns:a16="http://schemas.microsoft.com/office/drawing/2014/main" id="{12E7B2B8-D02C-B94A-AA8F-A57C209C3D1B}"/>
              </a:ext>
            </a:extLst>
          </p:cNvPr>
          <p:cNvSpPr txBox="1"/>
          <p:nvPr/>
        </p:nvSpPr>
        <p:spPr>
          <a:xfrm>
            <a:off x="5285022" y="2005892"/>
            <a:ext cx="1927566" cy="369332"/>
          </a:xfrm>
          <a:prstGeom prst="rect">
            <a:avLst/>
          </a:prstGeom>
          <a:noFill/>
        </p:spPr>
        <p:txBody>
          <a:bodyPr wrap="square" rtlCol="0">
            <a:spAutoFit/>
          </a:bodyPr>
          <a:lstStyle/>
          <a:p>
            <a:pPr algn="ctr"/>
            <a:r>
              <a:rPr lang="en-US" dirty="0"/>
              <a:t>0.25 m/s</a:t>
            </a:r>
          </a:p>
        </p:txBody>
      </p:sp>
      <p:sp>
        <p:nvSpPr>
          <p:cNvPr id="21" name="TextBox 20">
            <a:extLst>
              <a:ext uri="{FF2B5EF4-FFF2-40B4-BE49-F238E27FC236}">
                <a16:creationId xmlns:a16="http://schemas.microsoft.com/office/drawing/2014/main" id="{25808943-B5FC-E54E-98D6-10DE948DACE1}"/>
              </a:ext>
            </a:extLst>
          </p:cNvPr>
          <p:cNvSpPr txBox="1"/>
          <p:nvPr/>
        </p:nvSpPr>
        <p:spPr>
          <a:xfrm>
            <a:off x="5285022" y="3096852"/>
            <a:ext cx="1927566" cy="369332"/>
          </a:xfrm>
          <a:prstGeom prst="rect">
            <a:avLst/>
          </a:prstGeom>
          <a:noFill/>
        </p:spPr>
        <p:txBody>
          <a:bodyPr wrap="square" rtlCol="0">
            <a:spAutoFit/>
          </a:bodyPr>
          <a:lstStyle/>
          <a:p>
            <a:pPr algn="ctr"/>
            <a:r>
              <a:rPr lang="en-US"/>
              <a:t>5 m/s</a:t>
            </a:r>
          </a:p>
        </p:txBody>
      </p:sp>
      <p:sp>
        <p:nvSpPr>
          <p:cNvPr id="22" name="TextBox 21">
            <a:extLst>
              <a:ext uri="{FF2B5EF4-FFF2-40B4-BE49-F238E27FC236}">
                <a16:creationId xmlns:a16="http://schemas.microsoft.com/office/drawing/2014/main" id="{56ED7C55-C02A-1246-8228-EF13C0F89DC1}"/>
              </a:ext>
            </a:extLst>
          </p:cNvPr>
          <p:cNvSpPr txBox="1"/>
          <p:nvPr/>
        </p:nvSpPr>
        <p:spPr>
          <a:xfrm>
            <a:off x="5285022" y="4187812"/>
            <a:ext cx="1927566" cy="369332"/>
          </a:xfrm>
          <a:prstGeom prst="rect">
            <a:avLst/>
          </a:prstGeom>
          <a:noFill/>
        </p:spPr>
        <p:txBody>
          <a:bodyPr wrap="square" rtlCol="0">
            <a:spAutoFit/>
          </a:bodyPr>
          <a:lstStyle/>
          <a:p>
            <a:pPr algn="ctr"/>
            <a:r>
              <a:rPr lang="en-US"/>
              <a:t>10 m/s</a:t>
            </a:r>
          </a:p>
        </p:txBody>
      </p:sp>
      <p:sp>
        <p:nvSpPr>
          <p:cNvPr id="24" name="TextBox 23">
            <a:extLst>
              <a:ext uri="{FF2B5EF4-FFF2-40B4-BE49-F238E27FC236}">
                <a16:creationId xmlns:a16="http://schemas.microsoft.com/office/drawing/2014/main" id="{CEFF1677-AC8F-DD4E-B77D-787B687F801E}"/>
              </a:ext>
            </a:extLst>
          </p:cNvPr>
          <p:cNvSpPr txBox="1"/>
          <p:nvPr/>
        </p:nvSpPr>
        <p:spPr>
          <a:xfrm>
            <a:off x="5285022" y="5278773"/>
            <a:ext cx="1927566" cy="369332"/>
          </a:xfrm>
          <a:prstGeom prst="rect">
            <a:avLst/>
          </a:prstGeom>
          <a:noFill/>
        </p:spPr>
        <p:txBody>
          <a:bodyPr wrap="square" rtlCol="0">
            <a:spAutoFit/>
          </a:bodyPr>
          <a:lstStyle/>
          <a:p>
            <a:pPr algn="ctr"/>
            <a:r>
              <a:rPr lang="en-US"/>
              <a:t>20 m/s</a:t>
            </a:r>
          </a:p>
        </p:txBody>
      </p:sp>
      <p:sp>
        <p:nvSpPr>
          <p:cNvPr id="4" name="TextBox 3">
            <a:extLst>
              <a:ext uri="{FF2B5EF4-FFF2-40B4-BE49-F238E27FC236}">
                <a16:creationId xmlns:a16="http://schemas.microsoft.com/office/drawing/2014/main" id="{4D629F12-83F8-D64C-B338-E81207D69E1A}"/>
              </a:ext>
            </a:extLst>
          </p:cNvPr>
          <p:cNvSpPr txBox="1"/>
          <p:nvPr/>
        </p:nvSpPr>
        <p:spPr>
          <a:xfrm>
            <a:off x="5837129" y="6213249"/>
            <a:ext cx="2940228" cy="646331"/>
          </a:xfrm>
          <a:prstGeom prst="rect">
            <a:avLst/>
          </a:prstGeom>
          <a:noFill/>
        </p:spPr>
        <p:txBody>
          <a:bodyPr wrap="none" rtlCol="0">
            <a:spAutoFit/>
          </a:bodyPr>
          <a:lstStyle/>
          <a:p>
            <a:pPr algn="ctr"/>
            <a:r>
              <a:rPr lang="en-US" dirty="0"/>
              <a:t>10 m pool fire</a:t>
            </a:r>
          </a:p>
          <a:p>
            <a:pPr algn="ctr"/>
            <a:r>
              <a:rPr lang="en-US" dirty="0"/>
              <a:t>LES-based numerical study</a:t>
            </a:r>
          </a:p>
        </p:txBody>
      </p:sp>
      <p:sp>
        <p:nvSpPr>
          <p:cNvPr id="5" name="Rectangle 4">
            <a:extLst>
              <a:ext uri="{FF2B5EF4-FFF2-40B4-BE49-F238E27FC236}">
                <a16:creationId xmlns:a16="http://schemas.microsoft.com/office/drawing/2014/main" id="{3CA6917D-71AD-8048-9AE2-D97CEB02C831}"/>
              </a:ext>
            </a:extLst>
          </p:cNvPr>
          <p:cNvSpPr/>
          <p:nvPr/>
        </p:nvSpPr>
        <p:spPr>
          <a:xfrm>
            <a:off x="6116775" y="923967"/>
            <a:ext cx="1986441" cy="369332"/>
          </a:xfrm>
          <a:prstGeom prst="rect">
            <a:avLst/>
          </a:prstGeom>
        </p:spPr>
        <p:txBody>
          <a:bodyPr wrap="none">
            <a:spAutoFit/>
          </a:bodyPr>
          <a:lstStyle/>
          <a:p>
            <a:r>
              <a:rPr lang="en-US" dirty="0"/>
              <a:t>SAND2019-7052 C</a:t>
            </a:r>
          </a:p>
        </p:txBody>
      </p:sp>
    </p:spTree>
    <p:extLst>
      <p:ext uri="{BB962C8B-B14F-4D97-AF65-F5344CB8AC3E}">
        <p14:creationId xmlns:p14="http://schemas.microsoft.com/office/powerpoint/2010/main" val="211767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Several Multi-physics Flow Examples</a:t>
            </a:r>
          </a:p>
        </p:txBody>
      </p:sp>
      <p:sp>
        <p:nvSpPr>
          <p:cNvPr id="3" name="Slide Number Placeholder 2"/>
          <p:cNvSpPr>
            <a:spLocks noGrp="1"/>
          </p:cNvSpPr>
          <p:nvPr>
            <p:ph type="sldNum" sz="quarter" idx="4"/>
          </p:nvPr>
        </p:nvSpPr>
        <p:spPr/>
        <p:txBody>
          <a:bodyPr/>
          <a:lstStyle/>
          <a:p>
            <a:fld id="{4FAB73BC-B049-4115-A692-8D63A059BFB8}" type="slidenum">
              <a:rPr lang="en-US" smtClean="0"/>
              <a:pPr/>
              <a:t>8</a:t>
            </a:fld>
            <a:endParaRPr lang="en-US" dirty="0"/>
          </a:p>
        </p:txBody>
      </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16" y="4053887"/>
            <a:ext cx="1977201" cy="2434781"/>
          </a:xfrm>
          <a:prstGeom prst="rect">
            <a:avLst/>
          </a:prstGeom>
        </p:spPr>
      </p:pic>
      <p:pic>
        <p:nvPicPr>
          <p:cNvPr id="6" name="xflowFinalR2P1.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636842" y="973450"/>
            <a:ext cx="3651382" cy="2086504"/>
          </a:xfrm>
          <a:prstGeom prst="rect">
            <a:avLst/>
          </a:prstGeom>
        </p:spPr>
      </p:pic>
      <p:pic>
        <p:nvPicPr>
          <p:cNvPr id="7" name="20cm_R1.mp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5170023" y="3389958"/>
            <a:ext cx="2869246" cy="3184163"/>
          </a:xfrm>
          <a:prstGeom prst="rect">
            <a:avLst/>
          </a:prstGeom>
        </p:spPr>
      </p:pic>
      <p:sp>
        <p:nvSpPr>
          <p:cNvPr id="8" name="TextBox 7"/>
          <p:cNvSpPr txBox="1"/>
          <p:nvPr/>
        </p:nvSpPr>
        <p:spPr>
          <a:xfrm>
            <a:off x="272743" y="6472372"/>
            <a:ext cx="1614545" cy="369332"/>
          </a:xfrm>
          <a:prstGeom prst="rect">
            <a:avLst/>
          </a:prstGeom>
          <a:noFill/>
        </p:spPr>
        <p:txBody>
          <a:bodyPr wrap="none" rtlCol="0">
            <a:spAutoFit/>
          </a:bodyPr>
          <a:lstStyle/>
          <a:p>
            <a:r>
              <a:rPr lang="en-US" dirty="0"/>
              <a:t>Object-in-fire</a:t>
            </a:r>
          </a:p>
        </p:txBody>
      </p:sp>
      <p:sp>
        <p:nvSpPr>
          <p:cNvPr id="9" name="TextBox 8"/>
          <p:cNvSpPr txBox="1"/>
          <p:nvPr/>
        </p:nvSpPr>
        <p:spPr>
          <a:xfrm>
            <a:off x="5404638" y="3146853"/>
            <a:ext cx="2400016" cy="369332"/>
          </a:xfrm>
          <a:prstGeom prst="rect">
            <a:avLst/>
          </a:prstGeom>
          <a:noFill/>
        </p:spPr>
        <p:txBody>
          <a:bodyPr wrap="none" rtlCol="0">
            <a:spAutoFit/>
          </a:bodyPr>
          <a:lstStyle/>
          <a:p>
            <a:r>
              <a:rPr lang="en-US" dirty="0"/>
              <a:t>Cylinder in cross flow</a:t>
            </a:r>
          </a:p>
        </p:txBody>
      </p:sp>
      <p:sp>
        <p:nvSpPr>
          <p:cNvPr id="10" name="TextBox 9"/>
          <p:cNvSpPr txBox="1"/>
          <p:nvPr/>
        </p:nvSpPr>
        <p:spPr>
          <a:xfrm>
            <a:off x="5742341" y="6488668"/>
            <a:ext cx="2004075" cy="369332"/>
          </a:xfrm>
          <a:prstGeom prst="rect">
            <a:avLst/>
          </a:prstGeom>
          <a:noFill/>
        </p:spPr>
        <p:txBody>
          <a:bodyPr wrap="none" rtlCol="0">
            <a:spAutoFit/>
          </a:bodyPr>
          <a:lstStyle/>
          <a:p>
            <a:r>
              <a:rPr lang="en-US" dirty="0"/>
              <a:t>Whirling behavior</a:t>
            </a:r>
          </a:p>
        </p:txBody>
      </p:sp>
      <p:pic>
        <p:nvPicPr>
          <p:cNvPr id="11" name="1mHePlume_800_P1_P4.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268089" y="1045843"/>
            <a:ext cx="3223998" cy="2344115"/>
          </a:xfrm>
          <a:prstGeom prst="rect">
            <a:avLst/>
          </a:prstGeom>
        </p:spPr>
      </p:pic>
      <p:sp>
        <p:nvSpPr>
          <p:cNvPr id="12" name="TextBox 11"/>
          <p:cNvSpPr txBox="1"/>
          <p:nvPr/>
        </p:nvSpPr>
        <p:spPr>
          <a:xfrm>
            <a:off x="268089" y="3516185"/>
            <a:ext cx="3509294" cy="369332"/>
          </a:xfrm>
          <a:prstGeom prst="rect">
            <a:avLst/>
          </a:prstGeom>
          <a:noFill/>
        </p:spPr>
        <p:txBody>
          <a:bodyPr wrap="none" rtlCol="0">
            <a:spAutoFit/>
          </a:bodyPr>
          <a:lstStyle/>
          <a:p>
            <a:r>
              <a:rPr lang="en-US" dirty="0"/>
              <a:t>Helium plume (low-/high-order)</a:t>
            </a:r>
          </a:p>
        </p:txBody>
      </p:sp>
      <p:pic>
        <p:nvPicPr>
          <p:cNvPr id="13" name="heatedBackStepEdge_R3.mp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2354776" y="4210497"/>
            <a:ext cx="3136899" cy="2188085"/>
          </a:xfrm>
          <a:prstGeom prst="rect">
            <a:avLst/>
          </a:prstGeom>
        </p:spPr>
      </p:pic>
      <p:sp>
        <p:nvSpPr>
          <p:cNvPr id="4" name="TextBox 3"/>
          <p:cNvSpPr txBox="1"/>
          <p:nvPr/>
        </p:nvSpPr>
        <p:spPr>
          <a:xfrm>
            <a:off x="2802842" y="6472372"/>
            <a:ext cx="1919115" cy="369332"/>
          </a:xfrm>
          <a:prstGeom prst="rect">
            <a:avLst/>
          </a:prstGeom>
          <a:noFill/>
        </p:spPr>
        <p:txBody>
          <a:bodyPr wrap="none" rtlCol="0">
            <a:spAutoFit/>
          </a:bodyPr>
          <a:lstStyle/>
          <a:p>
            <a:r>
              <a:rPr lang="en-US" dirty="0"/>
              <a:t>Heated </a:t>
            </a:r>
            <a:r>
              <a:rPr lang="en-US" dirty="0" err="1"/>
              <a:t>backstep</a:t>
            </a:r>
            <a:endParaRPr lang="en-US" dirty="0"/>
          </a:p>
        </p:txBody>
      </p:sp>
    </p:spTree>
    <p:extLst>
      <p:ext uri="{BB962C8B-B14F-4D97-AF65-F5344CB8AC3E}">
        <p14:creationId xmlns:p14="http://schemas.microsoft.com/office/powerpoint/2010/main" val="213002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repeatCount="10000" fill="remove" nodeType="clickEffect">
                                  <p:stCondLst>
                                    <p:cond delay="0"/>
                                  </p:stCondLst>
                                  <p:childTnLst>
                                    <p:cmd type="call" cmd="playFrom(0.0)">
                                      <p:cBhvr>
                                        <p:cTn id="10" dur="9066"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66" fill="hold"/>
                                        <p:tgtEl>
                                          <p:spTgt spid="13"/>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24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endCondLst>
                    <p:cond evt="onNext" delay="0">
                      <p:tgtEl>
                        <p:sldTgt/>
                      </p:tgtEl>
                    </p:cond>
                  </p:end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seq concurrent="1" nextAc="seek">
              <p:cTn id="31" restart="whenNotActive" fill="hold" evtFilter="cancelBubble" nodeType="interactiveSeq">
                <p:stCondLst>
                  <p:cond evt="onClick" delay="0">
                    <p:tgtEl>
                      <p:spTgt spid="11"/>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1"/>
                                        </p:tgtEl>
                                      </p:cBhvr>
                                    </p:cmd>
                                  </p:childTnLst>
                                </p:cTn>
                              </p:par>
                            </p:childTnLst>
                          </p:cTn>
                        </p:par>
                      </p:childTnLst>
                    </p:cTn>
                  </p:par>
                </p:childTnLst>
              </p:cTn>
              <p:nextCondLst>
                <p:cond evt="onClick" delay="0">
                  <p:tgtEl>
                    <p:spTgt spid="11"/>
                  </p:tgtEl>
                </p:cond>
              </p:nextCondLst>
            </p:seq>
            <p:video>
              <p:cMediaNode vol="80000">
                <p:cTn id="36" fill="hold" display="0">
                  <p:stCondLst>
                    <p:cond delay="indefinite"/>
                  </p:stCondLst>
                </p:cTn>
                <p:tgtEl>
                  <p:spTgt spid="11"/>
                </p:tgtEl>
              </p:cMediaNode>
            </p:video>
            <p:seq concurrent="1" nextAc="seek">
              <p:cTn id="37" restart="whenNotActive" fill="hold" evtFilter="cancelBubble" nodeType="interactiveSeq">
                <p:stCondLst>
                  <p:cond evt="onClick" delay="0">
                    <p:tgtEl>
                      <p:spTgt spid="13"/>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3"/>
                                        </p:tgtEl>
                                      </p:cBhvr>
                                    </p:cmd>
                                  </p:childTnLst>
                                </p:cTn>
                              </p:par>
                            </p:childTnLst>
                          </p:cTn>
                        </p:par>
                      </p:childTnLst>
                    </p:cTn>
                  </p:par>
                </p:childTnLst>
              </p:cTn>
              <p:nextCondLst>
                <p:cond evt="onClick" delay="0">
                  <p:tgtEl>
                    <p:spTgt spid="13"/>
                  </p:tgtEl>
                </p:cond>
              </p:nextCondLst>
            </p:seq>
            <p:video>
              <p:cMediaNode vol="80000">
                <p:cTn id="42"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 Energy Applications</a:t>
            </a:r>
            <a:r>
              <a:rPr lang="mr-IN" dirty="0"/>
              <a:t>…</a:t>
            </a:r>
            <a:r>
              <a:rPr lang="en-US" dirty="0"/>
              <a:t> Towards </a:t>
            </a:r>
            <a:r>
              <a:rPr lang="en-US" dirty="0" err="1"/>
              <a:t>Exascale</a:t>
            </a:r>
            <a:r>
              <a:rPr lang="en-US" dirty="0"/>
              <a:t> (10</a:t>
            </a:r>
            <a:r>
              <a:rPr lang="en-US" baseline="30000" dirty="0"/>
              <a:t>18</a:t>
            </a:r>
            <a:r>
              <a:rPr lang="en-US" dirty="0"/>
              <a:t> FLOPS)</a:t>
            </a:r>
          </a:p>
        </p:txBody>
      </p:sp>
      <p:sp>
        <p:nvSpPr>
          <p:cNvPr id="3" name="Slide Number Placeholder 2"/>
          <p:cNvSpPr>
            <a:spLocks noGrp="1"/>
          </p:cNvSpPr>
          <p:nvPr>
            <p:ph type="sldNum" sz="quarter" idx="4"/>
          </p:nvPr>
        </p:nvSpPr>
        <p:spPr/>
        <p:txBody>
          <a:bodyPr/>
          <a:lstStyle/>
          <a:p>
            <a:fld id="{4FAB73BC-B049-4115-A692-8D63A059BFB8}" type="slidenum">
              <a:rPr lang="en-US" smtClean="0"/>
              <a:pPr/>
              <a:t>9</a:t>
            </a:fld>
            <a:endParaRPr lang="en-US" dirty="0"/>
          </a:p>
        </p:txBody>
      </p:sp>
      <p:pic>
        <p:nvPicPr>
          <p:cNvPr id="4" name="Picture 3"/>
          <p:cNvPicPr>
            <a:picLocks noChangeAspect="1"/>
          </p:cNvPicPr>
          <p:nvPr/>
        </p:nvPicPr>
        <p:blipFill>
          <a:blip r:embed="rId2"/>
          <a:stretch>
            <a:fillRect/>
          </a:stretch>
        </p:blipFill>
        <p:spPr>
          <a:xfrm>
            <a:off x="7933049" y="5823931"/>
            <a:ext cx="1024359" cy="1024359"/>
          </a:xfrm>
          <a:prstGeom prst="rect">
            <a:avLst/>
          </a:prstGeom>
        </p:spPr>
      </p:pic>
      <p:pic>
        <p:nvPicPr>
          <p:cNvPr id="8" name="Picture 7"/>
          <p:cNvPicPr>
            <a:picLocks noChangeAspect="1"/>
          </p:cNvPicPr>
          <p:nvPr/>
        </p:nvPicPr>
        <p:blipFill>
          <a:blip r:embed="rId3"/>
          <a:stretch>
            <a:fillRect/>
          </a:stretch>
        </p:blipFill>
        <p:spPr>
          <a:xfrm>
            <a:off x="268089" y="5833641"/>
            <a:ext cx="1845737" cy="841024"/>
          </a:xfrm>
          <a:prstGeom prst="rect">
            <a:avLst/>
          </a:prstGeom>
        </p:spPr>
      </p:pic>
      <p:sp>
        <p:nvSpPr>
          <p:cNvPr id="9" name="TextBox 8"/>
          <p:cNvSpPr txBox="1"/>
          <p:nvPr/>
        </p:nvSpPr>
        <p:spPr>
          <a:xfrm>
            <a:off x="844062" y="4475061"/>
            <a:ext cx="6772080" cy="584775"/>
          </a:xfrm>
          <a:prstGeom prst="rect">
            <a:avLst/>
          </a:prstGeom>
          <a:noFill/>
        </p:spPr>
        <p:txBody>
          <a:bodyPr wrap="square" rtlCol="0">
            <a:spAutoFit/>
          </a:bodyPr>
          <a:lstStyle/>
          <a:p>
            <a:pPr algn="ctr"/>
            <a:r>
              <a:rPr lang="en-US" sz="1600" dirty="0">
                <a:latin typeface="Garamond" charset="0"/>
                <a:ea typeface="Garamond" charset="0"/>
                <a:cs typeface="Garamond" charset="0"/>
              </a:rPr>
              <a:t>High Reynolds number flow past a wind energy turbine blade section </a:t>
            </a:r>
          </a:p>
          <a:p>
            <a:pPr algn="ctr"/>
            <a:r>
              <a:rPr lang="en-US" sz="1600" dirty="0">
                <a:latin typeface="Garamond" charset="0"/>
                <a:ea typeface="Garamond" charset="0"/>
                <a:cs typeface="Garamond" charset="0"/>
              </a:rPr>
              <a:t>(Barone and Domino, 2016), ~1800 year simulation on one CPU</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422" y="2014761"/>
            <a:ext cx="3419918" cy="2286000"/>
          </a:xfrm>
          <a:prstGeom prst="rect">
            <a:avLst/>
          </a:prstGeom>
        </p:spPr>
      </p:pic>
      <p:pic>
        <p:nvPicPr>
          <p:cNvPr id="11" name="Picture 10" descr="stillForMe.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466" y="1998974"/>
            <a:ext cx="4082186" cy="2286000"/>
          </a:xfrm>
          <a:prstGeom prst="rect">
            <a:avLst/>
          </a:prstGeom>
        </p:spPr>
      </p:pic>
      <p:sp>
        <p:nvSpPr>
          <p:cNvPr id="12" name="TextBox 11"/>
          <p:cNvSpPr txBox="1"/>
          <p:nvPr/>
        </p:nvSpPr>
        <p:spPr>
          <a:xfrm>
            <a:off x="97104" y="4963679"/>
            <a:ext cx="9096529" cy="923330"/>
          </a:xfrm>
          <a:prstGeom prst="rect">
            <a:avLst/>
          </a:prstGeom>
          <a:noFill/>
        </p:spPr>
        <p:txBody>
          <a:bodyPr wrap="none" rtlCol="0">
            <a:spAutoFit/>
          </a:bodyPr>
          <a:lstStyle/>
          <a:p>
            <a:r>
              <a:rPr lang="en-US" b="1" dirty="0">
                <a:latin typeface="Garamond" charset="0"/>
                <a:ea typeface="Garamond" charset="0"/>
                <a:cs typeface="Garamond" charset="0"/>
              </a:rPr>
              <a:t>Late Roman Timeline </a:t>
            </a:r>
            <a:br>
              <a:rPr lang="en-US" b="1" dirty="0">
                <a:latin typeface="Garamond" charset="0"/>
                <a:ea typeface="Garamond" charset="0"/>
                <a:cs typeface="Garamond" charset="0"/>
              </a:rPr>
            </a:br>
            <a:r>
              <a:rPr lang="en-US" b="1" dirty="0">
                <a:latin typeface="Garamond" charset="0"/>
                <a:ea typeface="Garamond" charset="0"/>
                <a:cs typeface="Garamond" charset="0"/>
              </a:rPr>
              <a:t>250 AD - 300 AD</a:t>
            </a:r>
          </a:p>
          <a:p>
            <a:r>
              <a:rPr lang="en-US" dirty="0">
                <a:latin typeface="Garamond" charset="0"/>
                <a:ea typeface="Garamond" charset="0"/>
                <a:cs typeface="Garamond" charset="0"/>
              </a:rPr>
              <a:t>250 AD: The Goths invade Anatolia (AKA, Asia Minor), in sea-borne raids they plunder </a:t>
            </a:r>
            <a:r>
              <a:rPr lang="en-US" i="1" dirty="0" err="1">
                <a:latin typeface="Garamond" charset="0"/>
                <a:ea typeface="Garamond" charset="0"/>
                <a:cs typeface="Garamond" charset="0"/>
              </a:rPr>
              <a:t>Nikopolis</a:t>
            </a:r>
            <a:endParaRPr lang="en-US" dirty="0">
              <a:latin typeface="Garamond" charset="0"/>
              <a:ea typeface="Garamond" charset="0"/>
              <a:cs typeface="Garamond" charset="0"/>
            </a:endParaRPr>
          </a:p>
        </p:txBody>
      </p:sp>
      <p:pic>
        <p:nvPicPr>
          <p:cNvPr id="13" name="Picture 12"/>
          <p:cNvPicPr>
            <a:picLocks noChangeAspect="1"/>
          </p:cNvPicPr>
          <p:nvPr/>
        </p:nvPicPr>
        <p:blipFill>
          <a:blip r:embed="rId6"/>
          <a:stretch>
            <a:fillRect/>
          </a:stretch>
        </p:blipFill>
        <p:spPr>
          <a:xfrm>
            <a:off x="7261227" y="4225203"/>
            <a:ext cx="1581935" cy="1241778"/>
          </a:xfrm>
          <a:prstGeom prst="rect">
            <a:avLst/>
          </a:prstGeom>
        </p:spPr>
      </p:pic>
      <p:sp>
        <p:nvSpPr>
          <p:cNvPr id="14" name="Text Placeholder 3"/>
          <p:cNvSpPr>
            <a:spLocks noGrp="1"/>
          </p:cNvSpPr>
          <p:nvPr>
            <p:ph type="body" sz="quarter" idx="10"/>
          </p:nvPr>
        </p:nvSpPr>
        <p:spPr>
          <a:xfrm>
            <a:off x="615987" y="1441700"/>
            <a:ext cx="7543800" cy="3306153"/>
          </a:xfrm>
        </p:spPr>
        <p:txBody>
          <a:bodyPr/>
          <a:lstStyle/>
          <a:p>
            <a:pPr>
              <a:buFont typeface="Arial" charset="0"/>
              <a:buChar char="•"/>
            </a:pPr>
            <a:r>
              <a:rPr lang="en-US" dirty="0"/>
              <a:t>High Performance Computing (HPC) enables science</a:t>
            </a:r>
          </a:p>
        </p:txBody>
      </p:sp>
    </p:spTree>
    <p:extLst>
      <p:ext uri="{BB962C8B-B14F-4D97-AF65-F5344CB8AC3E}">
        <p14:creationId xmlns:p14="http://schemas.microsoft.com/office/powerpoint/2010/main" val="211139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2018_4x3">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2018" id="{0FFEE870-C493-D14B-ABEE-ECDD0A28A84D}" vid="{651A9348-1C84-5A4F-98B3-A94AD4D118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Template>
  <TotalTime>3361</TotalTime>
  <Words>1067</Words>
  <Application>Microsoft Macintosh PowerPoint</Application>
  <PresentationFormat>On-screen Show (4:3)</PresentationFormat>
  <Paragraphs>115</Paragraphs>
  <Slides>12</Slides>
  <Notes>3</Notes>
  <HiddenSlides>0</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Garamond</vt:lpstr>
      <vt:lpstr>Gill Sans MT</vt:lpstr>
      <vt:lpstr>Lucida Sans</vt:lpstr>
      <vt:lpstr>Lucida Sans Unicode</vt:lpstr>
      <vt:lpstr>Symbol</vt:lpstr>
      <vt:lpstr>Trebuchet MS</vt:lpstr>
      <vt:lpstr>Wingdings</vt:lpstr>
      <vt:lpstr>Sandia2018_4x3</vt:lpstr>
      <vt:lpstr>PowerPoint Presentation</vt:lpstr>
      <vt:lpstr>SPD Computational Fluid Dynamics Research Interest: Outline</vt:lpstr>
      <vt:lpstr>Consider the Abnormal/Thermal Environment</vt:lpstr>
      <vt:lpstr>Evolution of a Mindset….. Cross Flow</vt:lpstr>
      <vt:lpstr>Evolution of a Mindset….. Whirling-like Flow</vt:lpstr>
      <vt:lpstr>Evolution of a Mindset: From Simple to Complex</vt:lpstr>
      <vt:lpstr>Core Research Objective: Understand Large-Scale Fire Dynamics</vt:lpstr>
      <vt:lpstr>Several Multi-physics Flow Examples</vt:lpstr>
      <vt:lpstr>Wind Energy Applications… Towards Exascale (1018 FLOPS)</vt:lpstr>
      <vt:lpstr>Wind Energy Applications Including Blade-Resolved Simulations</vt:lpstr>
      <vt:lpstr>SPD Computational Fluid Dynamics Research Interest: Conclusion</vt:lpstr>
      <vt:lpstr>Guest Lecture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Domino, Stefan Paul</cp:lastModifiedBy>
  <cp:revision>92</cp:revision>
  <cp:lastPrinted>2018-04-25T01:24:59Z</cp:lastPrinted>
  <dcterms:created xsi:type="dcterms:W3CDTF">2017-10-14T01:15:26Z</dcterms:created>
  <dcterms:modified xsi:type="dcterms:W3CDTF">2021-07-26T15:53:19Z</dcterms:modified>
</cp:coreProperties>
</file>